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31"/>
  </p:notesMasterIdLst>
  <p:handoutMasterIdLst>
    <p:handoutMasterId r:id="rId32"/>
  </p:handoutMasterIdLst>
  <p:sldIdLst>
    <p:sldId id="480" r:id="rId2"/>
    <p:sldId id="635" r:id="rId3"/>
    <p:sldId id="651" r:id="rId4"/>
    <p:sldId id="652" r:id="rId5"/>
    <p:sldId id="653" r:id="rId6"/>
    <p:sldId id="654" r:id="rId7"/>
    <p:sldId id="659" r:id="rId8"/>
    <p:sldId id="619" r:id="rId9"/>
    <p:sldId id="666" r:id="rId10"/>
    <p:sldId id="667" r:id="rId11"/>
    <p:sldId id="660" r:id="rId12"/>
    <p:sldId id="641" r:id="rId13"/>
    <p:sldId id="630" r:id="rId14"/>
    <p:sldId id="664" r:id="rId15"/>
    <p:sldId id="665" r:id="rId16"/>
    <p:sldId id="645" r:id="rId17"/>
    <p:sldId id="662" r:id="rId18"/>
    <p:sldId id="629" r:id="rId19"/>
    <p:sldId id="642" r:id="rId20"/>
    <p:sldId id="643" r:id="rId21"/>
    <p:sldId id="644" r:id="rId22"/>
    <p:sldId id="668" r:id="rId23"/>
    <p:sldId id="633" r:id="rId24"/>
    <p:sldId id="647" r:id="rId25"/>
    <p:sldId id="623" r:id="rId26"/>
    <p:sldId id="625" r:id="rId27"/>
    <p:sldId id="650" r:id="rId28"/>
    <p:sldId id="634" r:id="rId29"/>
    <p:sldId id="528" r:id="rId30"/>
  </p:sldIdLst>
  <p:sldSz cx="9144000" cy="6858000" type="screen4x3"/>
  <p:notesSz cx="6858000" cy="91741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a:srgbClr val="963A89"/>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6" autoAdjust="0"/>
    <p:restoredTop sz="94660" autoAdjust="0"/>
  </p:normalViewPr>
  <p:slideViewPr>
    <p:cSldViewPr>
      <p:cViewPr varScale="1">
        <p:scale>
          <a:sx n="73" d="100"/>
          <a:sy n="73" d="100"/>
        </p:scale>
        <p:origin x="13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7DEA1-A5D9-48C5-9845-B77BF9260DBB}" type="doc">
      <dgm:prSet loTypeId="urn:microsoft.com/office/officeart/2005/8/layout/cycle3" loCatId="cycle" qsTypeId="urn:microsoft.com/office/officeart/2005/8/quickstyle/simple2" qsCatId="simple" csTypeId="urn:microsoft.com/office/officeart/2005/8/colors/accent6_2" csCatId="accent6" phldr="1"/>
      <dgm:spPr/>
      <dgm:t>
        <a:bodyPr/>
        <a:lstStyle/>
        <a:p>
          <a:endParaRPr lang="en-US"/>
        </a:p>
      </dgm:t>
    </dgm:pt>
    <dgm:pt modelId="{FCD2EBF4-15DB-45DF-881D-5587CFFBB414}">
      <dgm:prSet phldrT="[Text]" custT="1"/>
      <dgm:spPr/>
      <dgm:t>
        <a:bodyPr/>
        <a:lstStyle/>
        <a:p>
          <a:r>
            <a:rPr lang="en-US" sz="1600" b="1" dirty="0" smtClean="0">
              <a:solidFill>
                <a:srgbClr val="0000CC"/>
              </a:solidFill>
              <a:latin typeface="Calibri" pitchFamily="34" charset="0"/>
              <a:cs typeface="Calibri" pitchFamily="34" charset="0"/>
            </a:rPr>
            <a:t>Identification,</a:t>
          </a:r>
        </a:p>
        <a:p>
          <a:r>
            <a:rPr lang="en-US" sz="1600" b="1" dirty="0" smtClean="0">
              <a:solidFill>
                <a:srgbClr val="0000CC"/>
              </a:solidFill>
              <a:latin typeface="Calibri" pitchFamily="34" charset="0"/>
              <a:cs typeface="Calibri" pitchFamily="34" charset="0"/>
            </a:rPr>
            <a:t>Investigation and serving of notice by BI</a:t>
          </a:r>
          <a:endParaRPr lang="en-US" sz="1600" b="1" dirty="0">
            <a:solidFill>
              <a:srgbClr val="0000CC"/>
            </a:solidFill>
            <a:latin typeface="Calibri" pitchFamily="34" charset="0"/>
            <a:cs typeface="Calibri" pitchFamily="34" charset="0"/>
          </a:endParaRPr>
        </a:p>
      </dgm:t>
    </dgm:pt>
    <dgm:pt modelId="{A68D02DD-3224-4421-9265-CF4CC52FBA6C}" type="parTrans" cxnId="{3E4D4E97-0AD4-450F-8CBD-3F2B9D27A38C}">
      <dgm:prSet/>
      <dgm:spPr/>
      <dgm:t>
        <a:bodyPr/>
        <a:lstStyle/>
        <a:p>
          <a:endParaRPr lang="en-US"/>
        </a:p>
      </dgm:t>
    </dgm:pt>
    <dgm:pt modelId="{4C2326DC-8F16-4DEF-86D6-E5506C665462}" type="sibTrans" cxnId="{3E4D4E97-0AD4-450F-8CBD-3F2B9D27A38C}">
      <dgm:prSet/>
      <dgm:spPr/>
      <dgm:t>
        <a:bodyPr/>
        <a:lstStyle/>
        <a:p>
          <a:endParaRPr lang="en-ZA"/>
        </a:p>
      </dgm:t>
    </dgm:pt>
    <dgm:pt modelId="{03E960DA-7FD7-421E-A761-0573B406AEF2}">
      <dgm:prSet phldrT="[Text]" custT="1"/>
      <dgm:spPr/>
      <dgm:t>
        <a:bodyPr/>
        <a:lstStyle/>
        <a:p>
          <a:r>
            <a:rPr lang="en-US" sz="1600" b="1" dirty="0" smtClean="0">
              <a:solidFill>
                <a:srgbClr val="0000CC"/>
              </a:solidFill>
              <a:latin typeface="Calibri" pitchFamily="34" charset="0"/>
              <a:cs typeface="Calibri" pitchFamily="34" charset="0"/>
            </a:rPr>
            <a:t>Monitor and forward to EO if non-compliant</a:t>
          </a:r>
          <a:endParaRPr lang="en-US" sz="1600" b="1" dirty="0">
            <a:solidFill>
              <a:srgbClr val="0000CC"/>
            </a:solidFill>
            <a:latin typeface="Calibri" pitchFamily="34" charset="0"/>
            <a:cs typeface="Calibri" pitchFamily="34" charset="0"/>
          </a:endParaRPr>
        </a:p>
      </dgm:t>
    </dgm:pt>
    <dgm:pt modelId="{060A7EF2-3D12-4EF1-B447-E68A591C8FA7}" type="parTrans" cxnId="{DD2E393E-7E18-4FEF-B103-294CCB8F6623}">
      <dgm:prSet/>
      <dgm:spPr/>
      <dgm:t>
        <a:bodyPr/>
        <a:lstStyle/>
        <a:p>
          <a:endParaRPr lang="en-US"/>
        </a:p>
      </dgm:t>
    </dgm:pt>
    <dgm:pt modelId="{8388FCC3-2BED-459A-9611-CA933D4E3FEF}" type="sibTrans" cxnId="{DD2E393E-7E18-4FEF-B103-294CCB8F6623}">
      <dgm:prSet/>
      <dgm:spPr/>
      <dgm:t>
        <a:bodyPr/>
        <a:lstStyle/>
        <a:p>
          <a:endParaRPr lang="en-US"/>
        </a:p>
      </dgm:t>
    </dgm:pt>
    <dgm:pt modelId="{2407EDEF-EF44-4390-9614-A6803C69D1DB}">
      <dgm:prSet custT="1"/>
      <dgm:spPr/>
      <dgm:t>
        <a:bodyPr/>
        <a:lstStyle/>
        <a:p>
          <a:r>
            <a:rPr lang="en-US" sz="1600" b="1" dirty="0" smtClean="0">
              <a:solidFill>
                <a:srgbClr val="0000CC"/>
              </a:solidFill>
              <a:latin typeface="Calibri" pitchFamily="34" charset="0"/>
              <a:cs typeface="Calibri" pitchFamily="34" charset="0"/>
            </a:rPr>
            <a:t>EO/BI  to ensure compliance with Court Order, </a:t>
          </a:r>
          <a:r>
            <a:rPr lang="en-US" sz="1600" b="1" dirty="0" err="1" smtClean="0">
              <a:solidFill>
                <a:srgbClr val="0000CC"/>
              </a:solidFill>
              <a:latin typeface="Calibri" pitchFamily="34" charset="0"/>
              <a:cs typeface="Calibri" pitchFamily="34" charset="0"/>
            </a:rPr>
            <a:t>ie</a:t>
          </a:r>
          <a:r>
            <a:rPr lang="en-US" sz="1600" b="1" dirty="0" smtClean="0">
              <a:solidFill>
                <a:srgbClr val="0000CC"/>
              </a:solidFill>
              <a:latin typeface="Calibri" pitchFamily="34" charset="0"/>
              <a:cs typeface="Calibri" pitchFamily="34" charset="0"/>
            </a:rPr>
            <a:t> Demolition, remedial work or the like</a:t>
          </a:r>
          <a:endParaRPr lang="en-US" sz="1600" b="1" dirty="0">
            <a:solidFill>
              <a:srgbClr val="0000CC"/>
            </a:solidFill>
            <a:latin typeface="Calibri" pitchFamily="34" charset="0"/>
            <a:cs typeface="Calibri" pitchFamily="34" charset="0"/>
          </a:endParaRPr>
        </a:p>
      </dgm:t>
    </dgm:pt>
    <dgm:pt modelId="{5F9F2DF7-371B-4457-AC34-27AC0ABD0D69}" type="parTrans" cxnId="{7F2B1DF3-104D-4C17-AC3F-00B296184487}">
      <dgm:prSet/>
      <dgm:spPr/>
      <dgm:t>
        <a:bodyPr/>
        <a:lstStyle/>
        <a:p>
          <a:endParaRPr lang="en-US"/>
        </a:p>
      </dgm:t>
    </dgm:pt>
    <dgm:pt modelId="{3F8FC3E3-D471-49E7-BA65-A63561E5AD9E}" type="sibTrans" cxnId="{7F2B1DF3-104D-4C17-AC3F-00B296184487}">
      <dgm:prSet/>
      <dgm:spPr/>
      <dgm:t>
        <a:bodyPr/>
        <a:lstStyle/>
        <a:p>
          <a:endParaRPr lang="en-US"/>
        </a:p>
      </dgm:t>
    </dgm:pt>
    <dgm:pt modelId="{E1D2104E-BA3D-4E9B-B310-8415B0329F24}">
      <dgm:prSet custT="1"/>
      <dgm:spPr/>
      <dgm:t>
        <a:bodyPr/>
        <a:lstStyle/>
        <a:p>
          <a:r>
            <a:rPr lang="en-US" sz="1600" b="1" dirty="0" smtClean="0">
              <a:solidFill>
                <a:srgbClr val="0000CC"/>
              </a:solidFill>
              <a:latin typeface="Calibri" pitchFamily="34" charset="0"/>
              <a:cs typeface="Calibri" pitchFamily="34" charset="0"/>
            </a:rPr>
            <a:t>Court Application for recovery of costs.</a:t>
          </a:r>
          <a:endParaRPr lang="en-US" sz="1600" b="1" dirty="0">
            <a:solidFill>
              <a:srgbClr val="0000CC"/>
            </a:solidFill>
            <a:latin typeface="Calibri" pitchFamily="34" charset="0"/>
            <a:cs typeface="Calibri" pitchFamily="34" charset="0"/>
          </a:endParaRPr>
        </a:p>
      </dgm:t>
    </dgm:pt>
    <dgm:pt modelId="{253E6090-60BF-44FB-AF4E-2E33CC324175}" type="parTrans" cxnId="{7F4AB62B-E8E0-483E-99FE-2AEA3A335995}">
      <dgm:prSet/>
      <dgm:spPr/>
      <dgm:t>
        <a:bodyPr/>
        <a:lstStyle/>
        <a:p>
          <a:endParaRPr lang="en-US"/>
        </a:p>
      </dgm:t>
    </dgm:pt>
    <dgm:pt modelId="{8A1BEB5D-0CD4-4C2B-8508-A4934806556E}" type="sibTrans" cxnId="{7F4AB62B-E8E0-483E-99FE-2AEA3A335995}">
      <dgm:prSet/>
      <dgm:spPr/>
      <dgm:t>
        <a:bodyPr/>
        <a:lstStyle/>
        <a:p>
          <a:endParaRPr lang="en-US"/>
        </a:p>
      </dgm:t>
    </dgm:pt>
    <dgm:pt modelId="{D28FDA99-5A20-40B6-8380-CABCE4025FDD}">
      <dgm:prSet custT="1"/>
      <dgm:spPr/>
      <dgm:t>
        <a:bodyPr/>
        <a:lstStyle/>
        <a:p>
          <a:r>
            <a:rPr lang="en-ZA" sz="1600" b="1" dirty="0" smtClean="0">
              <a:solidFill>
                <a:srgbClr val="0000CC"/>
              </a:solidFill>
              <a:latin typeface="Calibri" pitchFamily="34" charset="0"/>
              <a:cs typeface="Calibri" pitchFamily="34" charset="0"/>
            </a:rPr>
            <a:t>EO to issue a “spot summon”  (with AG) option to pay or appear in court</a:t>
          </a:r>
          <a:endParaRPr lang="en-ZA" sz="1600" b="1" dirty="0">
            <a:solidFill>
              <a:srgbClr val="0000CC"/>
            </a:solidFill>
            <a:latin typeface="Calibri" pitchFamily="34" charset="0"/>
            <a:cs typeface="Calibri" pitchFamily="34" charset="0"/>
          </a:endParaRPr>
        </a:p>
      </dgm:t>
    </dgm:pt>
    <dgm:pt modelId="{C65F4DD6-A624-4608-B0A3-BAA43C65AEB5}" type="parTrans" cxnId="{2F561FA0-1A58-486A-88EF-9E0968596737}">
      <dgm:prSet/>
      <dgm:spPr/>
      <dgm:t>
        <a:bodyPr/>
        <a:lstStyle/>
        <a:p>
          <a:endParaRPr lang="en-ZA"/>
        </a:p>
      </dgm:t>
    </dgm:pt>
    <dgm:pt modelId="{AC19F3DB-6EF7-4FFC-9243-EA002BECC4E7}" type="sibTrans" cxnId="{2F561FA0-1A58-486A-88EF-9E0968596737}">
      <dgm:prSet/>
      <dgm:spPr/>
      <dgm:t>
        <a:bodyPr/>
        <a:lstStyle/>
        <a:p>
          <a:endParaRPr lang="en-ZA"/>
        </a:p>
      </dgm:t>
    </dgm:pt>
    <dgm:pt modelId="{23A410E7-2D14-4893-9111-120926416D14}">
      <dgm:prSet custT="1"/>
      <dgm:spPr/>
      <dgm:t>
        <a:bodyPr/>
        <a:lstStyle/>
        <a:p>
          <a:r>
            <a:rPr lang="en-ZA" sz="1600" b="1" dirty="0" smtClean="0">
              <a:solidFill>
                <a:srgbClr val="0000CC"/>
              </a:solidFill>
              <a:latin typeface="Calibri" pitchFamily="34" charset="0"/>
              <a:cs typeface="Calibri" pitchFamily="34" charset="0"/>
            </a:rPr>
            <a:t>EO refers back to  BI if non-compliant.</a:t>
          </a:r>
        </a:p>
        <a:p>
          <a:r>
            <a:rPr lang="en-ZA" sz="1600" b="1" dirty="0" smtClean="0">
              <a:solidFill>
                <a:srgbClr val="0000CC"/>
              </a:solidFill>
              <a:latin typeface="Calibri" pitchFamily="34" charset="0"/>
              <a:cs typeface="Calibri" pitchFamily="34" charset="0"/>
            </a:rPr>
            <a:t>BI issues second notice </a:t>
          </a:r>
          <a:endParaRPr lang="en-ZA" sz="1600" b="1" dirty="0">
            <a:solidFill>
              <a:srgbClr val="0000CC"/>
            </a:solidFill>
            <a:latin typeface="Calibri" pitchFamily="34" charset="0"/>
            <a:cs typeface="Calibri" pitchFamily="34" charset="0"/>
          </a:endParaRPr>
        </a:p>
      </dgm:t>
    </dgm:pt>
    <dgm:pt modelId="{00C7DB06-2EFC-4016-8DAF-0D615FB95B0D}" type="parTrans" cxnId="{189F8451-8915-4407-BCDA-C15EBD0170A5}">
      <dgm:prSet/>
      <dgm:spPr/>
      <dgm:t>
        <a:bodyPr/>
        <a:lstStyle/>
        <a:p>
          <a:endParaRPr lang="en-ZA"/>
        </a:p>
      </dgm:t>
    </dgm:pt>
    <dgm:pt modelId="{5546F6FF-DFB0-469E-B3E3-575DE2735F67}" type="sibTrans" cxnId="{189F8451-8915-4407-BCDA-C15EBD0170A5}">
      <dgm:prSet/>
      <dgm:spPr/>
      <dgm:t>
        <a:bodyPr/>
        <a:lstStyle/>
        <a:p>
          <a:endParaRPr lang="en-ZA"/>
        </a:p>
      </dgm:t>
    </dgm:pt>
    <dgm:pt modelId="{376EFDF6-566F-4E36-982A-4C51D9AC2D47}">
      <dgm:prSet custT="1"/>
      <dgm:spPr/>
      <dgm:t>
        <a:bodyPr/>
        <a:lstStyle/>
        <a:p>
          <a:r>
            <a:rPr lang="en-ZA" sz="1600" b="1" dirty="0" smtClean="0">
              <a:solidFill>
                <a:srgbClr val="0000CC"/>
              </a:solidFill>
              <a:latin typeface="Calibri" pitchFamily="34" charset="0"/>
              <a:cs typeface="Calibri" pitchFamily="34" charset="0"/>
            </a:rPr>
            <a:t>EO Issue summons Without an AG</a:t>
          </a:r>
          <a:endParaRPr lang="en-ZA" sz="1600" b="1" dirty="0">
            <a:solidFill>
              <a:srgbClr val="0000CC"/>
            </a:solidFill>
            <a:latin typeface="Calibri" pitchFamily="34" charset="0"/>
            <a:cs typeface="Calibri" pitchFamily="34" charset="0"/>
          </a:endParaRPr>
        </a:p>
      </dgm:t>
    </dgm:pt>
    <dgm:pt modelId="{5ED7858C-3D32-470A-9D3E-20D1B857BA5D}" type="parTrans" cxnId="{8C9E5150-DB4B-43ED-A07A-6B58D5456012}">
      <dgm:prSet/>
      <dgm:spPr/>
      <dgm:t>
        <a:bodyPr/>
        <a:lstStyle/>
        <a:p>
          <a:endParaRPr lang="en-ZA"/>
        </a:p>
      </dgm:t>
    </dgm:pt>
    <dgm:pt modelId="{85B1202D-737B-41C0-97E7-DA04D8661630}" type="sibTrans" cxnId="{8C9E5150-DB4B-43ED-A07A-6B58D5456012}">
      <dgm:prSet/>
      <dgm:spPr/>
      <dgm:t>
        <a:bodyPr/>
        <a:lstStyle/>
        <a:p>
          <a:endParaRPr lang="en-ZA"/>
        </a:p>
      </dgm:t>
    </dgm:pt>
    <dgm:pt modelId="{2CB23F89-B476-49AA-9484-C22EC814D36E}">
      <dgm:prSet custT="1"/>
      <dgm:spPr/>
      <dgm:t>
        <a:bodyPr/>
        <a:lstStyle/>
        <a:p>
          <a:r>
            <a:rPr lang="en-ZA" sz="1600" b="1" dirty="0" smtClean="0">
              <a:solidFill>
                <a:srgbClr val="0000CC"/>
              </a:solidFill>
              <a:latin typeface="Calibri" pitchFamily="34" charset="0"/>
              <a:cs typeface="Calibri" pitchFamily="34" charset="0"/>
            </a:rPr>
            <a:t>If accused appears in High/Mag court, and an order is granted EO will monitor for compliance with a court order, including obtaining a warrant of arrest for non compliance.</a:t>
          </a:r>
          <a:endParaRPr lang="en-ZA" sz="1600" b="1" dirty="0">
            <a:solidFill>
              <a:srgbClr val="0000CC"/>
            </a:solidFill>
            <a:latin typeface="Calibri" pitchFamily="34" charset="0"/>
            <a:cs typeface="Calibri" pitchFamily="34" charset="0"/>
          </a:endParaRPr>
        </a:p>
      </dgm:t>
    </dgm:pt>
    <dgm:pt modelId="{89C390A1-959A-4C16-8788-81B1BCCAE4C0}" type="parTrans" cxnId="{D6A4EC99-94A4-4B19-8C49-1C12C2A79035}">
      <dgm:prSet/>
      <dgm:spPr/>
      <dgm:t>
        <a:bodyPr/>
        <a:lstStyle/>
        <a:p>
          <a:endParaRPr lang="en-ZA"/>
        </a:p>
      </dgm:t>
    </dgm:pt>
    <dgm:pt modelId="{7A632A1F-3717-4F68-A08B-6E73F1FF4231}" type="sibTrans" cxnId="{D6A4EC99-94A4-4B19-8C49-1C12C2A79035}">
      <dgm:prSet/>
      <dgm:spPr/>
      <dgm:t>
        <a:bodyPr/>
        <a:lstStyle/>
        <a:p>
          <a:endParaRPr lang="en-ZA"/>
        </a:p>
      </dgm:t>
    </dgm:pt>
    <dgm:pt modelId="{A34B510E-841B-41DD-A7AA-432789A50A1F}">
      <dgm:prSet phldrT="[Text]" custT="1"/>
      <dgm:spPr/>
      <dgm:t>
        <a:bodyPr/>
        <a:lstStyle/>
        <a:p>
          <a:endParaRPr lang="en-US" sz="1600" b="1" dirty="0">
            <a:solidFill>
              <a:srgbClr val="0000CC"/>
            </a:solidFill>
            <a:latin typeface="Calibri" pitchFamily="34" charset="0"/>
            <a:cs typeface="Calibri" pitchFamily="34" charset="0"/>
          </a:endParaRPr>
        </a:p>
      </dgm:t>
    </dgm:pt>
    <dgm:pt modelId="{5ABFE984-7CCF-4613-8661-D56484C908E4}" type="sibTrans" cxnId="{105712EB-F18B-449E-B872-B8EA741D9095}">
      <dgm:prSet/>
      <dgm:spPr/>
      <dgm:t>
        <a:bodyPr/>
        <a:lstStyle/>
        <a:p>
          <a:endParaRPr lang="en-ZA"/>
        </a:p>
      </dgm:t>
    </dgm:pt>
    <dgm:pt modelId="{5535C42B-208B-418E-A515-4D9394EF973D}" type="parTrans" cxnId="{105712EB-F18B-449E-B872-B8EA741D9095}">
      <dgm:prSet/>
      <dgm:spPr/>
      <dgm:t>
        <a:bodyPr/>
        <a:lstStyle/>
        <a:p>
          <a:endParaRPr lang="en-ZA"/>
        </a:p>
      </dgm:t>
    </dgm:pt>
    <dgm:pt modelId="{A961C750-B587-4DF4-9BE8-FEE92A646AFB}" type="pres">
      <dgm:prSet presAssocID="{B5F7DEA1-A5D9-48C5-9845-B77BF9260DBB}" presName="Name0" presStyleCnt="0">
        <dgm:presLayoutVars>
          <dgm:dir/>
          <dgm:resizeHandles val="exact"/>
        </dgm:presLayoutVars>
      </dgm:prSet>
      <dgm:spPr/>
      <dgm:t>
        <a:bodyPr/>
        <a:lstStyle/>
        <a:p>
          <a:endParaRPr lang="en-ZA"/>
        </a:p>
      </dgm:t>
    </dgm:pt>
    <dgm:pt modelId="{67F78F1F-E749-4950-82CA-464F2592A552}" type="pres">
      <dgm:prSet presAssocID="{B5F7DEA1-A5D9-48C5-9845-B77BF9260DBB}" presName="cycle" presStyleCnt="0"/>
      <dgm:spPr/>
    </dgm:pt>
    <dgm:pt modelId="{73762869-9210-4F32-B9B1-32BF2B640E6A}" type="pres">
      <dgm:prSet presAssocID="{FCD2EBF4-15DB-45DF-881D-5587CFFBB414}" presName="nodeFirstNode" presStyleLbl="node1" presStyleIdx="0" presStyleCnt="9" custScaleX="134578" custScaleY="162090" custRadScaleRad="88340" custRadScaleInc="16333">
        <dgm:presLayoutVars>
          <dgm:bulletEnabled val="1"/>
        </dgm:presLayoutVars>
      </dgm:prSet>
      <dgm:spPr/>
      <dgm:t>
        <a:bodyPr/>
        <a:lstStyle/>
        <a:p>
          <a:endParaRPr lang="en-ZA"/>
        </a:p>
      </dgm:t>
    </dgm:pt>
    <dgm:pt modelId="{2A192342-E5F8-410B-BAEC-149922CA2AA9}" type="pres">
      <dgm:prSet presAssocID="{4C2326DC-8F16-4DEF-86D6-E5506C665462}" presName="sibTransFirstNode" presStyleLbl="bgShp" presStyleIdx="0" presStyleCnt="1" custLinFactNeighborX="-2742" custLinFactNeighborY="-2591"/>
      <dgm:spPr/>
      <dgm:t>
        <a:bodyPr/>
        <a:lstStyle/>
        <a:p>
          <a:endParaRPr lang="en-ZA"/>
        </a:p>
      </dgm:t>
    </dgm:pt>
    <dgm:pt modelId="{5E2ADCA4-E03F-4F4C-A8A9-D0A239B00718}" type="pres">
      <dgm:prSet presAssocID="{03E960DA-7FD7-421E-A761-0573B406AEF2}" presName="nodeFollowingNodes" presStyleLbl="node1" presStyleIdx="1" presStyleCnt="9" custScaleX="106946" custScaleY="113390" custRadScaleRad="104543" custRadScaleInc="51574">
        <dgm:presLayoutVars>
          <dgm:bulletEnabled val="1"/>
        </dgm:presLayoutVars>
      </dgm:prSet>
      <dgm:spPr/>
      <dgm:t>
        <a:bodyPr/>
        <a:lstStyle/>
        <a:p>
          <a:endParaRPr lang="en-ZA"/>
        </a:p>
      </dgm:t>
    </dgm:pt>
    <dgm:pt modelId="{1D088D63-2DC9-44BB-9D59-C4CD5F7F4A9E}" type="pres">
      <dgm:prSet presAssocID="{2CB23F89-B476-49AA-9484-C22EC814D36E}" presName="nodeFollowingNodes" presStyleLbl="node1" presStyleIdx="2" presStyleCnt="9" custScaleX="157791" custScaleY="241247" custRadScaleRad="104526" custRadScaleInc="453133">
        <dgm:presLayoutVars>
          <dgm:bulletEnabled val="1"/>
        </dgm:presLayoutVars>
      </dgm:prSet>
      <dgm:spPr/>
      <dgm:t>
        <a:bodyPr/>
        <a:lstStyle/>
        <a:p>
          <a:endParaRPr lang="en-ZA"/>
        </a:p>
      </dgm:t>
    </dgm:pt>
    <dgm:pt modelId="{DD1686D2-5096-4213-A33E-956EA13D9630}" type="pres">
      <dgm:prSet presAssocID="{376EFDF6-566F-4E36-982A-4C51D9AC2D47}" presName="nodeFollowingNodes" presStyleLbl="node1" presStyleIdx="3" presStyleCnt="9" custScaleX="111660" custScaleY="137742" custRadScaleRad="102496" custRadScaleInc="163475">
        <dgm:presLayoutVars>
          <dgm:bulletEnabled val="1"/>
        </dgm:presLayoutVars>
      </dgm:prSet>
      <dgm:spPr/>
      <dgm:t>
        <a:bodyPr/>
        <a:lstStyle/>
        <a:p>
          <a:endParaRPr lang="en-ZA"/>
        </a:p>
      </dgm:t>
    </dgm:pt>
    <dgm:pt modelId="{A8605AC7-7751-4777-B621-CD1DB15E5897}" type="pres">
      <dgm:prSet presAssocID="{23A410E7-2D14-4893-9111-120926416D14}" presName="nodeFollowingNodes" presStyleLbl="node1" presStyleIdx="4" presStyleCnt="9" custScaleX="124366" custScaleY="173056" custRadScaleRad="107606" custRadScaleInc="-93683">
        <dgm:presLayoutVars>
          <dgm:bulletEnabled val="1"/>
        </dgm:presLayoutVars>
      </dgm:prSet>
      <dgm:spPr/>
      <dgm:t>
        <a:bodyPr/>
        <a:lstStyle/>
        <a:p>
          <a:endParaRPr lang="en-ZA"/>
        </a:p>
      </dgm:t>
    </dgm:pt>
    <dgm:pt modelId="{86B9390F-AA07-48AD-8104-B8AED312823A}" type="pres">
      <dgm:prSet presAssocID="{D28FDA99-5A20-40B6-8380-CABCE4025FDD}" presName="nodeFollowingNodes" presStyleLbl="node1" presStyleIdx="5" presStyleCnt="9" custScaleX="103699" custScaleY="149778" custRadScaleRad="107210" custRadScaleInc="-316013">
        <dgm:presLayoutVars>
          <dgm:bulletEnabled val="1"/>
        </dgm:presLayoutVars>
      </dgm:prSet>
      <dgm:spPr/>
      <dgm:t>
        <a:bodyPr/>
        <a:lstStyle/>
        <a:p>
          <a:endParaRPr lang="en-ZA"/>
        </a:p>
      </dgm:t>
    </dgm:pt>
    <dgm:pt modelId="{FAC99D63-458A-4659-9B43-6E4A77AD1D00}" type="pres">
      <dgm:prSet presAssocID="{E1D2104E-BA3D-4E9B-B310-8415B0329F24}" presName="nodeFollowingNodes" presStyleLbl="node1" presStyleIdx="6" presStyleCnt="9" custScaleX="110814" custScaleY="108094" custRadScaleRad="101535" custRadScaleInc="186665">
        <dgm:presLayoutVars>
          <dgm:bulletEnabled val="1"/>
        </dgm:presLayoutVars>
      </dgm:prSet>
      <dgm:spPr/>
      <dgm:t>
        <a:bodyPr/>
        <a:lstStyle/>
        <a:p>
          <a:endParaRPr lang="en-ZA"/>
        </a:p>
      </dgm:t>
    </dgm:pt>
    <dgm:pt modelId="{C29AD528-725D-4F26-9CA9-7DEBA2CA4B1E}" type="pres">
      <dgm:prSet presAssocID="{2407EDEF-EF44-4390-9614-A6803C69D1DB}" presName="nodeFollowingNodes" presStyleLbl="node1" presStyleIdx="7" presStyleCnt="9" custScaleX="135187" custScaleY="154068" custRadScaleRad="104132" custRadScaleInc="-2782">
        <dgm:presLayoutVars>
          <dgm:bulletEnabled val="1"/>
        </dgm:presLayoutVars>
      </dgm:prSet>
      <dgm:spPr/>
      <dgm:t>
        <a:bodyPr/>
        <a:lstStyle/>
        <a:p>
          <a:endParaRPr lang="en-ZA"/>
        </a:p>
      </dgm:t>
    </dgm:pt>
    <dgm:pt modelId="{381DA3B7-1507-4C6F-97D6-60D82332DC52}" type="pres">
      <dgm:prSet presAssocID="{A34B510E-841B-41DD-A7AA-432789A50A1F}" presName="nodeFollowingNodes" presStyleLbl="node1" presStyleIdx="8" presStyleCnt="9" custScaleX="42804" custScaleY="7926" custRadScaleRad="12122" custRadScaleInc="-426930">
        <dgm:presLayoutVars>
          <dgm:bulletEnabled val="1"/>
        </dgm:presLayoutVars>
      </dgm:prSet>
      <dgm:spPr/>
      <dgm:t>
        <a:bodyPr/>
        <a:lstStyle/>
        <a:p>
          <a:endParaRPr lang="en-ZA"/>
        </a:p>
      </dgm:t>
    </dgm:pt>
  </dgm:ptLst>
  <dgm:cxnLst>
    <dgm:cxn modelId="{D6A4EC99-94A4-4B19-8C49-1C12C2A79035}" srcId="{B5F7DEA1-A5D9-48C5-9845-B77BF9260DBB}" destId="{2CB23F89-B476-49AA-9484-C22EC814D36E}" srcOrd="2" destOrd="0" parTransId="{89C390A1-959A-4C16-8788-81B1BCCAE4C0}" sibTransId="{7A632A1F-3717-4F68-A08B-6E73F1FF4231}"/>
    <dgm:cxn modelId="{189F8451-8915-4407-BCDA-C15EBD0170A5}" srcId="{B5F7DEA1-A5D9-48C5-9845-B77BF9260DBB}" destId="{23A410E7-2D14-4893-9111-120926416D14}" srcOrd="4" destOrd="0" parTransId="{00C7DB06-2EFC-4016-8DAF-0D615FB95B0D}" sibTransId="{5546F6FF-DFB0-469E-B3E3-575DE2735F67}"/>
    <dgm:cxn modelId="{5988402A-A355-43CA-A7E9-E38723C1368F}" type="presOf" srcId="{2CB23F89-B476-49AA-9484-C22EC814D36E}" destId="{1D088D63-2DC9-44BB-9D59-C4CD5F7F4A9E}" srcOrd="0" destOrd="0" presId="urn:microsoft.com/office/officeart/2005/8/layout/cycle3"/>
    <dgm:cxn modelId="{A8EA2FCE-3AB7-4456-A3AC-01EE077297B2}" type="presOf" srcId="{4C2326DC-8F16-4DEF-86D6-E5506C665462}" destId="{2A192342-E5F8-410B-BAEC-149922CA2AA9}" srcOrd="0" destOrd="0" presId="urn:microsoft.com/office/officeart/2005/8/layout/cycle3"/>
    <dgm:cxn modelId="{37C58CC9-5343-4D05-86E5-6BF04960F418}" type="presOf" srcId="{FCD2EBF4-15DB-45DF-881D-5587CFFBB414}" destId="{73762869-9210-4F32-B9B1-32BF2B640E6A}" srcOrd="0" destOrd="0" presId="urn:microsoft.com/office/officeart/2005/8/layout/cycle3"/>
    <dgm:cxn modelId="{E2DED168-F86D-4E66-A8CC-FC74CD701588}" type="presOf" srcId="{2407EDEF-EF44-4390-9614-A6803C69D1DB}" destId="{C29AD528-725D-4F26-9CA9-7DEBA2CA4B1E}" srcOrd="0" destOrd="0" presId="urn:microsoft.com/office/officeart/2005/8/layout/cycle3"/>
    <dgm:cxn modelId="{289A0370-DBC4-4C7E-AAC3-3C0E0A8236D0}" type="presOf" srcId="{23A410E7-2D14-4893-9111-120926416D14}" destId="{A8605AC7-7751-4777-B621-CD1DB15E5897}" srcOrd="0" destOrd="0" presId="urn:microsoft.com/office/officeart/2005/8/layout/cycle3"/>
    <dgm:cxn modelId="{9D66AE38-293A-4A0B-AF35-2C62FEBDE561}" type="presOf" srcId="{B5F7DEA1-A5D9-48C5-9845-B77BF9260DBB}" destId="{A961C750-B587-4DF4-9BE8-FEE92A646AFB}" srcOrd="0" destOrd="0" presId="urn:microsoft.com/office/officeart/2005/8/layout/cycle3"/>
    <dgm:cxn modelId="{479C7BD4-A25D-4D02-9862-0201F3D583AD}" type="presOf" srcId="{376EFDF6-566F-4E36-982A-4C51D9AC2D47}" destId="{DD1686D2-5096-4213-A33E-956EA13D9630}" srcOrd="0" destOrd="0" presId="urn:microsoft.com/office/officeart/2005/8/layout/cycle3"/>
    <dgm:cxn modelId="{3E4D4E97-0AD4-450F-8CBD-3F2B9D27A38C}" srcId="{B5F7DEA1-A5D9-48C5-9845-B77BF9260DBB}" destId="{FCD2EBF4-15DB-45DF-881D-5587CFFBB414}" srcOrd="0" destOrd="0" parTransId="{A68D02DD-3224-4421-9265-CF4CC52FBA6C}" sibTransId="{4C2326DC-8F16-4DEF-86D6-E5506C665462}"/>
    <dgm:cxn modelId="{AC10DA08-7117-4827-A37C-F5F62B62197B}" type="presOf" srcId="{D28FDA99-5A20-40B6-8380-CABCE4025FDD}" destId="{86B9390F-AA07-48AD-8104-B8AED312823A}" srcOrd="0" destOrd="0" presId="urn:microsoft.com/office/officeart/2005/8/layout/cycle3"/>
    <dgm:cxn modelId="{2F561FA0-1A58-486A-88EF-9E0968596737}" srcId="{B5F7DEA1-A5D9-48C5-9845-B77BF9260DBB}" destId="{D28FDA99-5A20-40B6-8380-CABCE4025FDD}" srcOrd="5" destOrd="0" parTransId="{C65F4DD6-A624-4608-B0A3-BAA43C65AEB5}" sibTransId="{AC19F3DB-6EF7-4FFC-9243-EA002BECC4E7}"/>
    <dgm:cxn modelId="{0098F3A2-BFD4-4FAB-BECF-4730E2D31D7E}" type="presOf" srcId="{E1D2104E-BA3D-4E9B-B310-8415B0329F24}" destId="{FAC99D63-458A-4659-9B43-6E4A77AD1D00}" srcOrd="0" destOrd="0" presId="urn:microsoft.com/office/officeart/2005/8/layout/cycle3"/>
    <dgm:cxn modelId="{7F2B1DF3-104D-4C17-AC3F-00B296184487}" srcId="{B5F7DEA1-A5D9-48C5-9845-B77BF9260DBB}" destId="{2407EDEF-EF44-4390-9614-A6803C69D1DB}" srcOrd="7" destOrd="0" parTransId="{5F9F2DF7-371B-4457-AC34-27AC0ABD0D69}" sibTransId="{3F8FC3E3-D471-49E7-BA65-A63561E5AD9E}"/>
    <dgm:cxn modelId="{105712EB-F18B-449E-B872-B8EA741D9095}" srcId="{B5F7DEA1-A5D9-48C5-9845-B77BF9260DBB}" destId="{A34B510E-841B-41DD-A7AA-432789A50A1F}" srcOrd="8" destOrd="0" parTransId="{5535C42B-208B-418E-A515-4D9394EF973D}" sibTransId="{5ABFE984-7CCF-4613-8661-D56484C908E4}"/>
    <dgm:cxn modelId="{8C9E5150-DB4B-43ED-A07A-6B58D5456012}" srcId="{B5F7DEA1-A5D9-48C5-9845-B77BF9260DBB}" destId="{376EFDF6-566F-4E36-982A-4C51D9AC2D47}" srcOrd="3" destOrd="0" parTransId="{5ED7858C-3D32-470A-9D3E-20D1B857BA5D}" sibTransId="{85B1202D-737B-41C0-97E7-DA04D8661630}"/>
    <dgm:cxn modelId="{7F4AB62B-E8E0-483E-99FE-2AEA3A335995}" srcId="{B5F7DEA1-A5D9-48C5-9845-B77BF9260DBB}" destId="{E1D2104E-BA3D-4E9B-B310-8415B0329F24}" srcOrd="6" destOrd="0" parTransId="{253E6090-60BF-44FB-AF4E-2E33CC324175}" sibTransId="{8A1BEB5D-0CD4-4C2B-8508-A4934806556E}"/>
    <dgm:cxn modelId="{E6C55002-5D45-4831-B94F-592DE8C97663}" type="presOf" srcId="{03E960DA-7FD7-421E-A761-0573B406AEF2}" destId="{5E2ADCA4-E03F-4F4C-A8A9-D0A239B00718}" srcOrd="0" destOrd="0" presId="urn:microsoft.com/office/officeart/2005/8/layout/cycle3"/>
    <dgm:cxn modelId="{0460FF43-A435-444A-A1B7-DDBB2DF91BEF}" type="presOf" srcId="{A34B510E-841B-41DD-A7AA-432789A50A1F}" destId="{381DA3B7-1507-4C6F-97D6-60D82332DC52}" srcOrd="0" destOrd="0" presId="urn:microsoft.com/office/officeart/2005/8/layout/cycle3"/>
    <dgm:cxn modelId="{DD2E393E-7E18-4FEF-B103-294CCB8F6623}" srcId="{B5F7DEA1-A5D9-48C5-9845-B77BF9260DBB}" destId="{03E960DA-7FD7-421E-A761-0573B406AEF2}" srcOrd="1" destOrd="0" parTransId="{060A7EF2-3D12-4EF1-B447-E68A591C8FA7}" sibTransId="{8388FCC3-2BED-459A-9611-CA933D4E3FEF}"/>
    <dgm:cxn modelId="{9EB98011-4730-4247-A6D6-05E676FDA609}" type="presParOf" srcId="{A961C750-B587-4DF4-9BE8-FEE92A646AFB}" destId="{67F78F1F-E749-4950-82CA-464F2592A552}" srcOrd="0" destOrd="0" presId="urn:microsoft.com/office/officeart/2005/8/layout/cycle3"/>
    <dgm:cxn modelId="{16ED7DBE-CFCE-4D78-8663-6A5D67180FC4}" type="presParOf" srcId="{67F78F1F-E749-4950-82CA-464F2592A552}" destId="{73762869-9210-4F32-B9B1-32BF2B640E6A}" srcOrd="0" destOrd="0" presId="urn:microsoft.com/office/officeart/2005/8/layout/cycle3"/>
    <dgm:cxn modelId="{8F9CB722-60FA-45F8-9D18-8630483B9A75}" type="presParOf" srcId="{67F78F1F-E749-4950-82CA-464F2592A552}" destId="{2A192342-E5F8-410B-BAEC-149922CA2AA9}" srcOrd="1" destOrd="0" presId="urn:microsoft.com/office/officeart/2005/8/layout/cycle3"/>
    <dgm:cxn modelId="{9D968C64-7EBA-42BB-A66D-18F90D504996}" type="presParOf" srcId="{67F78F1F-E749-4950-82CA-464F2592A552}" destId="{5E2ADCA4-E03F-4F4C-A8A9-D0A239B00718}" srcOrd="2" destOrd="0" presId="urn:microsoft.com/office/officeart/2005/8/layout/cycle3"/>
    <dgm:cxn modelId="{295D3029-C82F-4271-B7E8-7018166968B4}" type="presParOf" srcId="{67F78F1F-E749-4950-82CA-464F2592A552}" destId="{1D088D63-2DC9-44BB-9D59-C4CD5F7F4A9E}" srcOrd="3" destOrd="0" presId="urn:microsoft.com/office/officeart/2005/8/layout/cycle3"/>
    <dgm:cxn modelId="{6933BED4-7493-4CAF-A5B8-F479B75C5755}" type="presParOf" srcId="{67F78F1F-E749-4950-82CA-464F2592A552}" destId="{DD1686D2-5096-4213-A33E-956EA13D9630}" srcOrd="4" destOrd="0" presId="urn:microsoft.com/office/officeart/2005/8/layout/cycle3"/>
    <dgm:cxn modelId="{33091EEF-4FAB-42E4-B9EF-FE802BD7BB96}" type="presParOf" srcId="{67F78F1F-E749-4950-82CA-464F2592A552}" destId="{A8605AC7-7751-4777-B621-CD1DB15E5897}" srcOrd="5" destOrd="0" presId="urn:microsoft.com/office/officeart/2005/8/layout/cycle3"/>
    <dgm:cxn modelId="{D3780902-8051-4F03-A209-74EDE42F3BD1}" type="presParOf" srcId="{67F78F1F-E749-4950-82CA-464F2592A552}" destId="{86B9390F-AA07-48AD-8104-B8AED312823A}" srcOrd="6" destOrd="0" presId="urn:microsoft.com/office/officeart/2005/8/layout/cycle3"/>
    <dgm:cxn modelId="{48716CA7-B88C-4E58-95B0-8BC157D33D65}" type="presParOf" srcId="{67F78F1F-E749-4950-82CA-464F2592A552}" destId="{FAC99D63-458A-4659-9B43-6E4A77AD1D00}" srcOrd="7" destOrd="0" presId="urn:microsoft.com/office/officeart/2005/8/layout/cycle3"/>
    <dgm:cxn modelId="{42015986-CD3C-4D13-8651-7C42D8695BC0}" type="presParOf" srcId="{67F78F1F-E749-4950-82CA-464F2592A552}" destId="{C29AD528-725D-4F26-9CA9-7DEBA2CA4B1E}" srcOrd="8" destOrd="0" presId="urn:microsoft.com/office/officeart/2005/8/layout/cycle3"/>
    <dgm:cxn modelId="{2AE0EA7C-2AB1-497F-A858-EA3765F93C98}" type="presParOf" srcId="{67F78F1F-E749-4950-82CA-464F2592A552}" destId="{381DA3B7-1507-4C6F-97D6-60D82332DC52}"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92342-E5F8-410B-BAEC-149922CA2AA9}">
      <dsp:nvSpPr>
        <dsp:cNvPr id="0" name=""/>
        <dsp:cNvSpPr/>
      </dsp:nvSpPr>
      <dsp:spPr>
        <a:xfrm>
          <a:off x="1445109" y="-29185"/>
          <a:ext cx="6210380" cy="6210380"/>
        </a:xfrm>
        <a:prstGeom prst="circularArrow">
          <a:avLst>
            <a:gd name="adj1" fmla="val 5544"/>
            <a:gd name="adj2" fmla="val 330680"/>
            <a:gd name="adj3" fmla="val 14342572"/>
            <a:gd name="adj4" fmla="val 17049898"/>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62869-9210-4F32-B9B1-32BF2B640E6A}">
      <dsp:nvSpPr>
        <dsp:cNvPr id="0" name=""/>
        <dsp:cNvSpPr/>
      </dsp:nvSpPr>
      <dsp:spPr>
        <a:xfrm>
          <a:off x="3636018" y="52015"/>
          <a:ext cx="2169139" cy="130629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CC"/>
              </a:solidFill>
              <a:latin typeface="Calibri" pitchFamily="34" charset="0"/>
              <a:cs typeface="Calibri" pitchFamily="34" charset="0"/>
            </a:rPr>
            <a:t>Identification,</a:t>
          </a:r>
        </a:p>
        <a:p>
          <a:pPr lvl="0" algn="ctr" defTabSz="711200">
            <a:lnSpc>
              <a:spcPct val="90000"/>
            </a:lnSpc>
            <a:spcBef>
              <a:spcPct val="0"/>
            </a:spcBef>
            <a:spcAft>
              <a:spcPct val="35000"/>
            </a:spcAft>
          </a:pPr>
          <a:r>
            <a:rPr lang="en-US" sz="1600" b="1" kern="1200" dirty="0" smtClean="0">
              <a:solidFill>
                <a:srgbClr val="0000CC"/>
              </a:solidFill>
              <a:latin typeface="Calibri" pitchFamily="34" charset="0"/>
              <a:cs typeface="Calibri" pitchFamily="34" charset="0"/>
            </a:rPr>
            <a:t>Investigation and serving of notice by BI</a:t>
          </a:r>
          <a:endParaRPr lang="en-US" sz="1600" b="1" kern="1200" dirty="0">
            <a:solidFill>
              <a:srgbClr val="0000CC"/>
            </a:solidFill>
            <a:latin typeface="Calibri" pitchFamily="34" charset="0"/>
            <a:cs typeface="Calibri" pitchFamily="34" charset="0"/>
          </a:endParaRPr>
        </a:p>
      </dsp:txBody>
      <dsp:txXfrm>
        <a:off x="3699786" y="115783"/>
        <a:ext cx="2041603" cy="1178754"/>
      </dsp:txXfrm>
    </dsp:sp>
    <dsp:sp modelId="{5E2ADCA4-E03F-4F4C-A8A9-D0A239B00718}">
      <dsp:nvSpPr>
        <dsp:cNvPr id="0" name=""/>
        <dsp:cNvSpPr/>
      </dsp:nvSpPr>
      <dsp:spPr>
        <a:xfrm>
          <a:off x="5981389" y="1131619"/>
          <a:ext cx="1723764" cy="91381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CC"/>
              </a:solidFill>
              <a:latin typeface="Calibri" pitchFamily="34" charset="0"/>
              <a:cs typeface="Calibri" pitchFamily="34" charset="0"/>
            </a:rPr>
            <a:t>Monitor and forward to EO if non-compliant</a:t>
          </a:r>
          <a:endParaRPr lang="en-US" sz="1600" b="1" kern="1200" dirty="0">
            <a:solidFill>
              <a:srgbClr val="0000CC"/>
            </a:solidFill>
            <a:latin typeface="Calibri" pitchFamily="34" charset="0"/>
            <a:cs typeface="Calibri" pitchFamily="34" charset="0"/>
          </a:endParaRPr>
        </a:p>
      </dsp:txBody>
      <dsp:txXfrm>
        <a:off x="6025998" y="1176228"/>
        <a:ext cx="1634546" cy="824596"/>
      </dsp:txXfrm>
    </dsp:sp>
    <dsp:sp modelId="{1D088D63-2DC9-44BB-9D59-C4CD5F7F4A9E}">
      <dsp:nvSpPr>
        <dsp:cNvPr id="0" name=""/>
        <dsp:cNvSpPr/>
      </dsp:nvSpPr>
      <dsp:spPr>
        <a:xfrm>
          <a:off x="739976" y="3311528"/>
          <a:ext cx="2543288" cy="1944219"/>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rgbClr val="0000CC"/>
              </a:solidFill>
              <a:latin typeface="Calibri" pitchFamily="34" charset="0"/>
              <a:cs typeface="Calibri" pitchFamily="34" charset="0"/>
            </a:rPr>
            <a:t>If accused appears in High/Mag court, and an order is granted EO will monitor for compliance with a court order, including obtaining a warrant of arrest for non compliance.</a:t>
          </a:r>
          <a:endParaRPr lang="en-ZA" sz="1600" b="1" kern="1200" dirty="0">
            <a:solidFill>
              <a:srgbClr val="0000CC"/>
            </a:solidFill>
            <a:latin typeface="Calibri" pitchFamily="34" charset="0"/>
            <a:cs typeface="Calibri" pitchFamily="34" charset="0"/>
          </a:endParaRPr>
        </a:p>
      </dsp:txBody>
      <dsp:txXfrm>
        <a:off x="834885" y="3406437"/>
        <a:ext cx="2353470" cy="1754401"/>
      </dsp:txXfrm>
    </dsp:sp>
    <dsp:sp modelId="{DD1686D2-5096-4213-A33E-956EA13D9630}">
      <dsp:nvSpPr>
        <dsp:cNvPr id="0" name=""/>
        <dsp:cNvSpPr/>
      </dsp:nvSpPr>
      <dsp:spPr>
        <a:xfrm>
          <a:off x="3635475" y="4839211"/>
          <a:ext cx="1799745" cy="1110068"/>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rgbClr val="0000CC"/>
              </a:solidFill>
              <a:latin typeface="Calibri" pitchFamily="34" charset="0"/>
              <a:cs typeface="Calibri" pitchFamily="34" charset="0"/>
            </a:rPr>
            <a:t>EO Issue summons Without an AG</a:t>
          </a:r>
          <a:endParaRPr lang="en-ZA" sz="1600" b="1" kern="1200" dirty="0">
            <a:solidFill>
              <a:srgbClr val="0000CC"/>
            </a:solidFill>
            <a:latin typeface="Calibri" pitchFamily="34" charset="0"/>
            <a:cs typeface="Calibri" pitchFamily="34" charset="0"/>
          </a:endParaRPr>
        </a:p>
      </dsp:txBody>
      <dsp:txXfrm>
        <a:off x="3689664" y="4893400"/>
        <a:ext cx="1691367" cy="1001690"/>
      </dsp:txXfrm>
    </dsp:sp>
    <dsp:sp modelId="{A8605AC7-7751-4777-B621-CD1DB15E5897}">
      <dsp:nvSpPr>
        <dsp:cNvPr id="0" name=""/>
        <dsp:cNvSpPr/>
      </dsp:nvSpPr>
      <dsp:spPr>
        <a:xfrm>
          <a:off x="5776128" y="4021142"/>
          <a:ext cx="2004541" cy="1394665"/>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rgbClr val="0000CC"/>
              </a:solidFill>
              <a:latin typeface="Calibri" pitchFamily="34" charset="0"/>
              <a:cs typeface="Calibri" pitchFamily="34" charset="0"/>
            </a:rPr>
            <a:t>EO refers back to  BI if non-compliant.</a:t>
          </a:r>
        </a:p>
        <a:p>
          <a:pPr lvl="0" algn="ctr" defTabSz="711200">
            <a:lnSpc>
              <a:spcPct val="90000"/>
            </a:lnSpc>
            <a:spcBef>
              <a:spcPct val="0"/>
            </a:spcBef>
            <a:spcAft>
              <a:spcPct val="35000"/>
            </a:spcAft>
          </a:pPr>
          <a:r>
            <a:rPr lang="en-ZA" sz="1600" b="1" kern="1200" dirty="0" smtClean="0">
              <a:solidFill>
                <a:srgbClr val="0000CC"/>
              </a:solidFill>
              <a:latin typeface="Calibri" pitchFamily="34" charset="0"/>
              <a:cs typeface="Calibri" pitchFamily="34" charset="0"/>
            </a:rPr>
            <a:t>BI issues second notice </a:t>
          </a:r>
          <a:endParaRPr lang="en-ZA" sz="1600" b="1" kern="1200" dirty="0">
            <a:solidFill>
              <a:srgbClr val="0000CC"/>
            </a:solidFill>
            <a:latin typeface="Calibri" pitchFamily="34" charset="0"/>
            <a:cs typeface="Calibri" pitchFamily="34" charset="0"/>
          </a:endParaRPr>
        </a:p>
      </dsp:txBody>
      <dsp:txXfrm>
        <a:off x="5844210" y="4089224"/>
        <a:ext cx="1868377" cy="1258501"/>
      </dsp:txXfrm>
    </dsp:sp>
    <dsp:sp modelId="{86B9390F-AA07-48AD-8104-B8AED312823A}">
      <dsp:nvSpPr>
        <dsp:cNvPr id="0" name=""/>
        <dsp:cNvSpPr/>
      </dsp:nvSpPr>
      <dsp:spPr>
        <a:xfrm>
          <a:off x="6478370" y="2242445"/>
          <a:ext cx="1671429" cy="1207067"/>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rgbClr val="0000CC"/>
              </a:solidFill>
              <a:latin typeface="Calibri" pitchFamily="34" charset="0"/>
              <a:cs typeface="Calibri" pitchFamily="34" charset="0"/>
            </a:rPr>
            <a:t>EO to issue a “spot summon”  (with AG) option to pay or appear in court</a:t>
          </a:r>
          <a:endParaRPr lang="en-ZA" sz="1600" b="1" kern="1200" dirty="0">
            <a:solidFill>
              <a:srgbClr val="0000CC"/>
            </a:solidFill>
            <a:latin typeface="Calibri" pitchFamily="34" charset="0"/>
            <a:cs typeface="Calibri" pitchFamily="34" charset="0"/>
          </a:endParaRPr>
        </a:p>
      </dsp:txBody>
      <dsp:txXfrm>
        <a:off x="6537294" y="2301369"/>
        <a:ext cx="1553581" cy="1089219"/>
      </dsp:txXfrm>
    </dsp:sp>
    <dsp:sp modelId="{FAC99D63-458A-4659-9B43-6E4A77AD1D00}">
      <dsp:nvSpPr>
        <dsp:cNvPr id="0" name=""/>
        <dsp:cNvSpPr/>
      </dsp:nvSpPr>
      <dsp:spPr>
        <a:xfrm>
          <a:off x="1445974" y="971090"/>
          <a:ext cx="1786109" cy="871134"/>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CC"/>
              </a:solidFill>
              <a:latin typeface="Calibri" pitchFamily="34" charset="0"/>
              <a:cs typeface="Calibri" pitchFamily="34" charset="0"/>
            </a:rPr>
            <a:t>Court Application for recovery of costs.</a:t>
          </a:r>
          <a:endParaRPr lang="en-US" sz="1600" b="1" kern="1200" dirty="0">
            <a:solidFill>
              <a:srgbClr val="0000CC"/>
            </a:solidFill>
            <a:latin typeface="Calibri" pitchFamily="34" charset="0"/>
            <a:cs typeface="Calibri" pitchFamily="34" charset="0"/>
          </a:endParaRPr>
        </a:p>
      </dsp:txBody>
      <dsp:txXfrm>
        <a:off x="1488499" y="1013615"/>
        <a:ext cx="1701059" cy="786084"/>
      </dsp:txXfrm>
    </dsp:sp>
    <dsp:sp modelId="{C29AD528-725D-4F26-9CA9-7DEBA2CA4B1E}">
      <dsp:nvSpPr>
        <dsp:cNvPr id="0" name=""/>
        <dsp:cNvSpPr/>
      </dsp:nvSpPr>
      <dsp:spPr>
        <a:xfrm>
          <a:off x="667600" y="1980243"/>
          <a:ext cx="2178955" cy="1241640"/>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CC"/>
              </a:solidFill>
              <a:latin typeface="Calibri" pitchFamily="34" charset="0"/>
              <a:cs typeface="Calibri" pitchFamily="34" charset="0"/>
            </a:rPr>
            <a:t>EO/BI  to ensure compliance with Court Order, </a:t>
          </a:r>
          <a:r>
            <a:rPr lang="en-US" sz="1600" b="1" kern="1200" dirty="0" err="1" smtClean="0">
              <a:solidFill>
                <a:srgbClr val="0000CC"/>
              </a:solidFill>
              <a:latin typeface="Calibri" pitchFamily="34" charset="0"/>
              <a:cs typeface="Calibri" pitchFamily="34" charset="0"/>
            </a:rPr>
            <a:t>ie</a:t>
          </a:r>
          <a:r>
            <a:rPr lang="en-US" sz="1600" b="1" kern="1200" dirty="0" smtClean="0">
              <a:solidFill>
                <a:srgbClr val="0000CC"/>
              </a:solidFill>
              <a:latin typeface="Calibri" pitchFamily="34" charset="0"/>
              <a:cs typeface="Calibri" pitchFamily="34" charset="0"/>
            </a:rPr>
            <a:t> Demolition, remedial work or the like</a:t>
          </a:r>
          <a:endParaRPr lang="en-US" sz="1600" b="1" kern="1200" dirty="0">
            <a:solidFill>
              <a:srgbClr val="0000CC"/>
            </a:solidFill>
            <a:latin typeface="Calibri" pitchFamily="34" charset="0"/>
            <a:cs typeface="Calibri" pitchFamily="34" charset="0"/>
          </a:endParaRPr>
        </a:p>
      </dsp:txBody>
      <dsp:txXfrm>
        <a:off x="728212" y="2040855"/>
        <a:ext cx="2057731" cy="1120416"/>
      </dsp:txXfrm>
    </dsp:sp>
    <dsp:sp modelId="{381DA3B7-1507-4C6F-97D6-60D82332DC52}">
      <dsp:nvSpPr>
        <dsp:cNvPr id="0" name=""/>
        <dsp:cNvSpPr/>
      </dsp:nvSpPr>
      <dsp:spPr>
        <a:xfrm>
          <a:off x="4211961" y="3312371"/>
          <a:ext cx="689918" cy="63875"/>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1" kern="1200" dirty="0">
            <a:solidFill>
              <a:srgbClr val="0000CC"/>
            </a:solidFill>
            <a:latin typeface="Calibri" pitchFamily="34" charset="0"/>
            <a:cs typeface="Calibri" pitchFamily="34" charset="0"/>
          </a:endParaRPr>
        </a:p>
      </dsp:txBody>
      <dsp:txXfrm>
        <a:off x="4215079" y="3315489"/>
        <a:ext cx="683682" cy="5763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8788"/>
          </a:xfrm>
          <a:prstGeom prst="rect">
            <a:avLst/>
          </a:prstGeom>
        </p:spPr>
        <p:txBody>
          <a:bodyPr vert="horz" rtlCol="0"/>
          <a:lstStyle>
            <a:lvl1pPr algn="l" fontAlgn="auto">
              <a:spcBef>
                <a:spcPts val="0"/>
              </a:spcBef>
              <a:spcAft>
                <a:spcPts val="0"/>
              </a:spcAft>
              <a:defRPr sz="1200">
                <a:latin typeface="+mn-lt"/>
              </a:defRPr>
            </a:lvl1pPr>
            <a:extLst/>
          </a:lstStyle>
          <a:p>
            <a:pPr>
              <a:defRPr/>
            </a:pPr>
            <a:endParaRPr lang="en-US"/>
          </a:p>
        </p:txBody>
      </p:sp>
      <p:sp>
        <p:nvSpPr>
          <p:cNvPr id="3" name="Rectangle 3"/>
          <p:cNvSpPr>
            <a:spLocks noGrp="1"/>
          </p:cNvSpPr>
          <p:nvPr>
            <p:ph type="dt" sz="quarter" idx="1"/>
          </p:nvPr>
        </p:nvSpPr>
        <p:spPr>
          <a:xfrm>
            <a:off x="3884613" y="0"/>
            <a:ext cx="2971800" cy="458788"/>
          </a:xfrm>
          <a:prstGeom prst="rect">
            <a:avLst/>
          </a:prstGeom>
        </p:spPr>
        <p:txBody>
          <a:bodyPr vert="horz" rtlCol="0"/>
          <a:lstStyle>
            <a:lvl1pPr algn="r" fontAlgn="auto">
              <a:spcBef>
                <a:spcPts val="0"/>
              </a:spcBef>
              <a:spcAft>
                <a:spcPts val="0"/>
              </a:spcAft>
              <a:defRPr sz="1200" smtClean="0">
                <a:latin typeface="+mn-lt"/>
              </a:defRPr>
            </a:lvl1pPr>
            <a:extLst/>
          </a:lstStyle>
          <a:p>
            <a:pPr>
              <a:defRPr/>
            </a:pPr>
            <a:fld id="{62974060-A566-433D-A0B4-3DAC3DA80000}" type="datetimeFigureOut">
              <a:rPr lang="en-US"/>
              <a:pPr>
                <a:defRPr/>
              </a:pPr>
              <a:t>11/22/2019</a:t>
            </a:fld>
            <a:endParaRPr lang="en-US"/>
          </a:p>
        </p:txBody>
      </p:sp>
      <p:sp>
        <p:nvSpPr>
          <p:cNvPr id="4" name="Rectangle 4"/>
          <p:cNvSpPr>
            <a:spLocks noGrp="1"/>
          </p:cNvSpPr>
          <p:nvPr>
            <p:ph type="ftr" sz="quarter" idx="2"/>
          </p:nvPr>
        </p:nvSpPr>
        <p:spPr>
          <a:xfrm>
            <a:off x="0" y="8713788"/>
            <a:ext cx="2971800" cy="458787"/>
          </a:xfrm>
          <a:prstGeom prst="rect">
            <a:avLst/>
          </a:prstGeom>
        </p:spPr>
        <p:txBody>
          <a:bodyPr vert="horz" rtlCol="0" anchor="b"/>
          <a:lstStyle>
            <a:lvl1pPr algn="l" fontAlgn="auto">
              <a:spcBef>
                <a:spcPts val="0"/>
              </a:spcBef>
              <a:spcAft>
                <a:spcPts val="0"/>
              </a:spcAft>
              <a:defRPr sz="1200">
                <a:latin typeface="+mn-lt"/>
              </a:defRPr>
            </a:lvl1pPr>
            <a:extLst/>
          </a:lstStyle>
          <a:p>
            <a:pPr>
              <a:defRPr/>
            </a:pPr>
            <a:endParaRPr lang="en-US"/>
          </a:p>
        </p:txBody>
      </p:sp>
      <p:sp>
        <p:nvSpPr>
          <p:cNvPr id="5" name="Rectangle 5"/>
          <p:cNvSpPr>
            <a:spLocks noGrp="1"/>
          </p:cNvSpPr>
          <p:nvPr>
            <p:ph type="sldNum" sz="quarter" idx="3"/>
          </p:nvPr>
        </p:nvSpPr>
        <p:spPr>
          <a:xfrm>
            <a:off x="3884613" y="8713788"/>
            <a:ext cx="2971800" cy="458787"/>
          </a:xfrm>
          <a:prstGeom prst="rect">
            <a:avLst/>
          </a:prstGeom>
        </p:spPr>
        <p:txBody>
          <a:bodyPr vert="horz" rtlCol="0" anchor="b"/>
          <a:lstStyle>
            <a:lvl1pPr algn="r" fontAlgn="auto">
              <a:spcBef>
                <a:spcPts val="0"/>
              </a:spcBef>
              <a:spcAft>
                <a:spcPts val="0"/>
              </a:spcAft>
              <a:defRPr sz="1200" smtClean="0">
                <a:latin typeface="+mn-lt"/>
              </a:defRPr>
            </a:lvl1pPr>
            <a:extLst/>
          </a:lstStyle>
          <a:p>
            <a:pPr>
              <a:defRPr/>
            </a:pPr>
            <a:fld id="{E3E6B396-09AF-454C-878F-44329D8375C2}" type="slidenum">
              <a:rPr lang="en-US"/>
              <a:pPr>
                <a:defRPr/>
              </a:pPr>
              <a:t>‹#›</a:t>
            </a:fld>
            <a:endParaRPr lang="en-US"/>
          </a:p>
        </p:txBody>
      </p:sp>
    </p:spTree>
    <p:extLst>
      <p:ext uri="{BB962C8B-B14F-4D97-AF65-F5344CB8AC3E}">
        <p14:creationId xmlns:p14="http://schemas.microsoft.com/office/powerpoint/2010/main" val="327065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8788"/>
          </a:xfrm>
          <a:prstGeom prst="rect">
            <a:avLst/>
          </a:prstGeom>
        </p:spPr>
        <p:txBody>
          <a:bodyPr vert="horz" rtlCol="0"/>
          <a:lstStyle>
            <a:lvl1pPr algn="l" fontAlgn="auto">
              <a:spcBef>
                <a:spcPts val="0"/>
              </a:spcBef>
              <a:spcAft>
                <a:spcPts val="0"/>
              </a:spcAft>
              <a:defRPr sz="1200">
                <a:latin typeface="+mn-lt"/>
              </a:defRPr>
            </a:lvl1pPr>
            <a:extLst/>
          </a:lstStyle>
          <a:p>
            <a:pPr>
              <a:defRPr/>
            </a:pPr>
            <a:endParaRPr lang="en-US"/>
          </a:p>
        </p:txBody>
      </p:sp>
      <p:sp>
        <p:nvSpPr>
          <p:cNvPr id="3" name="Rectangle 3"/>
          <p:cNvSpPr>
            <a:spLocks noGrp="1"/>
          </p:cNvSpPr>
          <p:nvPr>
            <p:ph type="dt" idx="1"/>
          </p:nvPr>
        </p:nvSpPr>
        <p:spPr>
          <a:xfrm>
            <a:off x="3884613" y="0"/>
            <a:ext cx="2971800" cy="458788"/>
          </a:xfrm>
          <a:prstGeom prst="rect">
            <a:avLst/>
          </a:prstGeom>
        </p:spPr>
        <p:txBody>
          <a:bodyPr vert="horz" rtlCol="0"/>
          <a:lstStyle>
            <a:lvl1pPr algn="r" fontAlgn="auto">
              <a:spcBef>
                <a:spcPts val="0"/>
              </a:spcBef>
              <a:spcAft>
                <a:spcPts val="0"/>
              </a:spcAft>
              <a:defRPr sz="1200" smtClean="0">
                <a:latin typeface="+mn-lt"/>
              </a:defRPr>
            </a:lvl1pPr>
            <a:extLst/>
          </a:lstStyle>
          <a:p>
            <a:pPr>
              <a:defRPr/>
            </a:pPr>
            <a:fld id="{60FF17D4-27AD-4FF5-883D-986728C71099}" type="datetimeFigureOut">
              <a:rPr lang="en-US"/>
              <a:pPr>
                <a:defRPr/>
              </a:pPr>
              <a:t>11/22/2019</a:t>
            </a:fld>
            <a:endParaRPr lang="en-US"/>
          </a:p>
        </p:txBody>
      </p:sp>
      <p:sp>
        <p:nvSpPr>
          <p:cNvPr id="4" name="Rectangle 4"/>
          <p:cNvSpPr>
            <a:spLocks noGrp="1" noRot="1" noChangeAspect="1"/>
          </p:cNvSpPr>
          <p:nvPr>
            <p:ph type="sldImg" idx="2"/>
          </p:nvPr>
        </p:nvSpPr>
        <p:spPr>
          <a:xfrm>
            <a:off x="1135063" y="687388"/>
            <a:ext cx="4587875" cy="3441700"/>
          </a:xfrm>
          <a:prstGeom prst="rect">
            <a:avLst/>
          </a:prstGeom>
          <a:noFill/>
          <a:ln w="12700">
            <a:solidFill>
              <a:prstClr val="black"/>
            </a:solidFill>
          </a:ln>
        </p:spPr>
        <p:txBody>
          <a:bodyPr vert="horz" rtlCol="0" anchor="ctr"/>
          <a:lstStyle/>
          <a:p>
            <a:pPr lvl="0"/>
            <a:endParaRPr lang="en-US" noProof="0"/>
          </a:p>
        </p:txBody>
      </p:sp>
      <p:sp>
        <p:nvSpPr>
          <p:cNvPr id="5" name="Rectangle 5"/>
          <p:cNvSpPr>
            <a:spLocks noGrp="1"/>
          </p:cNvSpPr>
          <p:nvPr>
            <p:ph type="body" sz="quarter" idx="3"/>
          </p:nvPr>
        </p:nvSpPr>
        <p:spPr>
          <a:xfrm>
            <a:off x="685800" y="4357688"/>
            <a:ext cx="5486400" cy="4129087"/>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6"/>
          <p:cNvSpPr>
            <a:spLocks noGrp="1"/>
          </p:cNvSpPr>
          <p:nvPr>
            <p:ph type="ftr" sz="quarter" idx="4"/>
          </p:nvPr>
        </p:nvSpPr>
        <p:spPr>
          <a:xfrm>
            <a:off x="0" y="8713788"/>
            <a:ext cx="2971800" cy="458787"/>
          </a:xfrm>
          <a:prstGeom prst="rect">
            <a:avLst/>
          </a:prstGeom>
        </p:spPr>
        <p:txBody>
          <a:bodyPr vert="horz" rtlCol="0" anchor="b"/>
          <a:lstStyle>
            <a:lvl1pPr algn="l" fontAlgn="auto">
              <a:spcBef>
                <a:spcPts val="0"/>
              </a:spcBef>
              <a:spcAft>
                <a:spcPts val="0"/>
              </a:spcAft>
              <a:defRPr sz="1200">
                <a:latin typeface="+mn-lt"/>
              </a:defRPr>
            </a:lvl1pPr>
            <a:extLst/>
          </a:lstStyle>
          <a:p>
            <a:pPr>
              <a:defRPr/>
            </a:pPr>
            <a:endParaRPr lang="en-US"/>
          </a:p>
        </p:txBody>
      </p:sp>
      <p:sp>
        <p:nvSpPr>
          <p:cNvPr id="7" name="Rectangle 7"/>
          <p:cNvSpPr>
            <a:spLocks noGrp="1"/>
          </p:cNvSpPr>
          <p:nvPr>
            <p:ph type="sldNum" sz="quarter" idx="5"/>
          </p:nvPr>
        </p:nvSpPr>
        <p:spPr>
          <a:xfrm>
            <a:off x="3884613" y="8713788"/>
            <a:ext cx="2971800" cy="458787"/>
          </a:xfrm>
          <a:prstGeom prst="rect">
            <a:avLst/>
          </a:prstGeom>
        </p:spPr>
        <p:txBody>
          <a:bodyPr vert="horz" rtlCol="0" anchor="b"/>
          <a:lstStyle>
            <a:lvl1pPr algn="r" fontAlgn="auto">
              <a:spcBef>
                <a:spcPts val="0"/>
              </a:spcBef>
              <a:spcAft>
                <a:spcPts val="0"/>
              </a:spcAft>
              <a:defRPr sz="1200" smtClean="0">
                <a:latin typeface="+mn-lt"/>
              </a:defRPr>
            </a:lvl1pPr>
            <a:extLst/>
          </a:lstStyle>
          <a:p>
            <a:pPr>
              <a:defRPr/>
            </a:pPr>
            <a:fld id="{9B4256CF-9DDC-4A48-A7D8-F26135E76672}" type="slidenum">
              <a:rPr lang="en-US"/>
              <a:pPr>
                <a:defRPr/>
              </a:pPr>
              <a:t>‹#›</a:t>
            </a:fld>
            <a:endParaRPr lang="en-US"/>
          </a:p>
        </p:txBody>
      </p:sp>
    </p:spTree>
    <p:extLst>
      <p:ext uri="{BB962C8B-B14F-4D97-AF65-F5344CB8AC3E}">
        <p14:creationId xmlns:p14="http://schemas.microsoft.com/office/powerpoint/2010/main" val="1786337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Bookman Old Style" pitchFamily="18" charset="0"/>
              </a:rPr>
              <a:t>Circular overview of the process [Pg 1]</a:t>
            </a: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itchFamily="34" charset="0"/>
              </a:defRPr>
            </a:lvl1pPr>
            <a:lvl2pPr marL="742950" indent="-285750" defTabSz="933450">
              <a:defRPr>
                <a:solidFill>
                  <a:schemeClr val="tx1"/>
                </a:solidFill>
                <a:latin typeface="Arial" pitchFamily="34" charset="0"/>
              </a:defRPr>
            </a:lvl2pPr>
            <a:lvl3pPr marL="1143000" indent="-228600" defTabSz="933450">
              <a:defRPr>
                <a:solidFill>
                  <a:schemeClr val="tx1"/>
                </a:solidFill>
                <a:latin typeface="Arial" pitchFamily="34" charset="0"/>
              </a:defRPr>
            </a:lvl3pPr>
            <a:lvl4pPr marL="1600200" indent="-228600" defTabSz="933450">
              <a:defRPr>
                <a:solidFill>
                  <a:schemeClr val="tx1"/>
                </a:solidFill>
                <a:latin typeface="Arial" pitchFamily="34" charset="0"/>
              </a:defRPr>
            </a:lvl4pPr>
            <a:lvl5pPr marL="2057400" indent="-228600" defTabSz="933450">
              <a:defRPr>
                <a:solidFill>
                  <a:schemeClr val="tx1"/>
                </a:solidFill>
                <a:latin typeface="Arial" pitchFamily="34" charset="0"/>
              </a:defRPr>
            </a:lvl5pPr>
            <a:lvl6pPr marL="2514600" indent="-228600" algn="ctr" defTabSz="933450" eaLnBrk="0" fontAlgn="base" hangingPunct="0">
              <a:spcBef>
                <a:spcPct val="0"/>
              </a:spcBef>
              <a:spcAft>
                <a:spcPct val="0"/>
              </a:spcAft>
              <a:defRPr>
                <a:solidFill>
                  <a:schemeClr val="tx1"/>
                </a:solidFill>
                <a:latin typeface="Arial" pitchFamily="34" charset="0"/>
              </a:defRPr>
            </a:lvl6pPr>
            <a:lvl7pPr marL="2971800" indent="-228600" algn="ctr" defTabSz="933450" eaLnBrk="0" fontAlgn="base" hangingPunct="0">
              <a:spcBef>
                <a:spcPct val="0"/>
              </a:spcBef>
              <a:spcAft>
                <a:spcPct val="0"/>
              </a:spcAft>
              <a:defRPr>
                <a:solidFill>
                  <a:schemeClr val="tx1"/>
                </a:solidFill>
                <a:latin typeface="Arial" pitchFamily="34" charset="0"/>
              </a:defRPr>
            </a:lvl7pPr>
            <a:lvl8pPr marL="3429000" indent="-228600" algn="ctr" defTabSz="933450" eaLnBrk="0" fontAlgn="base" hangingPunct="0">
              <a:spcBef>
                <a:spcPct val="0"/>
              </a:spcBef>
              <a:spcAft>
                <a:spcPct val="0"/>
              </a:spcAft>
              <a:defRPr>
                <a:solidFill>
                  <a:schemeClr val="tx1"/>
                </a:solidFill>
                <a:latin typeface="Arial" pitchFamily="34" charset="0"/>
              </a:defRPr>
            </a:lvl8pPr>
            <a:lvl9pPr marL="3886200" indent="-228600" algn="ctr" defTabSz="933450" eaLnBrk="0" fontAlgn="base" hangingPunct="0">
              <a:spcBef>
                <a:spcPct val="0"/>
              </a:spcBef>
              <a:spcAft>
                <a:spcPct val="0"/>
              </a:spcAft>
              <a:defRPr>
                <a:solidFill>
                  <a:schemeClr val="tx1"/>
                </a:solidFill>
                <a:latin typeface="Arial" pitchFamily="34" charset="0"/>
              </a:defRPr>
            </a:lvl9pPr>
          </a:lstStyle>
          <a:p>
            <a:fld id="{7A192C7E-4C88-4691-85E7-863E3889A72E}" type="slidenum">
              <a:rPr lang="en-US" smtClean="0"/>
              <a:pPr/>
              <a:t>7</a:t>
            </a:fld>
            <a:endParaRPr lang="en-US" smtClean="0"/>
          </a:p>
        </p:txBody>
      </p:sp>
    </p:spTree>
    <p:extLst>
      <p:ext uri="{BB962C8B-B14F-4D97-AF65-F5344CB8AC3E}">
        <p14:creationId xmlns:p14="http://schemas.microsoft.com/office/powerpoint/2010/main" val="354426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35063" y="687388"/>
            <a:ext cx="4587875" cy="3440112"/>
          </a:xfrm>
          <a:ln/>
        </p:spPr>
      </p:sp>
      <p:sp>
        <p:nvSpPr>
          <p:cNvPr id="4813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5" name="Rectangle 4"/>
          <p:cNvSpPr/>
          <p:nvPr userDrawn="1"/>
        </p:nvSpPr>
        <p:spPr>
          <a:xfrm>
            <a:off x="7162800" y="136525"/>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a:xfrm>
            <a:off x="7467600" y="133350"/>
            <a:ext cx="1447800" cy="5257800"/>
          </a:xfrm>
          <a:prstGeom prst="rect">
            <a:avLst/>
          </a:prstGeom>
          <a:solidFill>
            <a:srgbClr val="FF0000"/>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 Placeholder 30"/>
          <p:cNvSpPr>
            <a:spLocks noGrp="1"/>
          </p:cNvSpPr>
          <p:nvPr>
            <p:ph type="body" sz="quarter" idx="10"/>
          </p:nvPr>
        </p:nvSpPr>
        <p:spPr>
          <a:xfrm>
            <a:off x="228600" y="5467350"/>
            <a:ext cx="8672946" cy="1238250"/>
          </a:xfrm>
          <a:solidFill>
            <a:schemeClr val="accent1"/>
          </a:solidFill>
        </p:spPr>
        <p:txBody>
          <a:bodyPr anchor="ctr">
            <a:noAutofit/>
          </a:bodyPr>
          <a:lstStyle>
            <a:lvl1pPr marL="0" indent="0" algn="l">
              <a:buFontTx/>
              <a:buNone/>
              <a:defRPr lang="en-US" sz="4800" baseline="0" dirty="0">
                <a:solidFill>
                  <a:schemeClr val="bg1"/>
                </a:solidFill>
              </a:defRPr>
            </a:lvl1pPr>
            <a:extLst/>
          </a:lstStyle>
          <a:p>
            <a:pPr lvl="0"/>
            <a:r>
              <a:rPr lang="en-US" dirty="0"/>
              <a:t>Click to edit Master text styles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8" name="Rectangle 17"/>
          <p:cNvSpPr>
            <a:spLocks noGrp="1"/>
          </p:cNvSpPr>
          <p:nvPr>
            <p:ph type="body" sz="quarter" idx="15"/>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a:t>Click to edit Master text styles</a:t>
            </a:r>
          </a:p>
        </p:txBody>
      </p:sp>
      <p:sp>
        <p:nvSpPr>
          <p:cNvPr id="7" name="Rectangle 10"/>
          <p:cNvSpPr>
            <a:spLocks noGrp="1"/>
          </p:cNvSpPr>
          <p:nvPr>
            <p:ph type="dt" sz="half" idx="16"/>
          </p:nvPr>
        </p:nvSpPr>
        <p:spPr/>
        <p:txBody>
          <a:bodyPr/>
          <a:lstStyle>
            <a:lvl1pPr>
              <a:defRPr/>
            </a:lvl1pPr>
            <a:extLst/>
          </a:lstStyle>
          <a:p>
            <a:pPr>
              <a:defRPr/>
            </a:pPr>
            <a:fld id="{14771BBA-D681-40AE-9120-5DA0DDDF05C0}" type="datetimeFigureOut">
              <a:rPr lang="en-US"/>
              <a:pPr>
                <a:defRPr/>
              </a:pPr>
              <a:t>11/22/2019</a:t>
            </a:fld>
            <a:endParaRPr lang="en-US"/>
          </a:p>
        </p:txBody>
      </p:sp>
      <p:sp>
        <p:nvSpPr>
          <p:cNvPr id="8" name="Rectangle 7"/>
          <p:cNvSpPr>
            <a:spLocks noGrp="1"/>
          </p:cNvSpPr>
          <p:nvPr>
            <p:ph type="sldNum" sz="quarter" idx="17"/>
          </p:nvPr>
        </p:nvSpPr>
        <p:spPr/>
        <p:txBody>
          <a:bodyPr/>
          <a:lstStyle>
            <a:lvl1pPr>
              <a:defRPr/>
            </a:lvl1pPr>
            <a:extLst/>
          </a:lstStyle>
          <a:p>
            <a:pPr>
              <a:defRPr/>
            </a:pPr>
            <a:fld id="{62075713-5511-4C12-A421-B625DD89B873}" type="slidenum">
              <a:rPr lang="en-US"/>
              <a:pPr>
                <a:defRPr/>
              </a:pPr>
              <a:t>‹#›</a:t>
            </a:fld>
            <a:endParaRPr lang="en-US"/>
          </a:p>
        </p:txBody>
      </p:sp>
      <p:sp>
        <p:nvSpPr>
          <p:cNvPr id="9" name="Rectangle 8"/>
          <p:cNvSpPr>
            <a:spLocks noGrp="1"/>
          </p:cNvSpPr>
          <p:nvPr>
            <p:ph type="ftr" sz="quarter" idx="18"/>
          </p:nvPr>
        </p:nvSpPr>
        <p:spPr>
          <a:xfrm rot="16200000">
            <a:off x="7296151" y="3698875"/>
            <a:ext cx="2933700" cy="365125"/>
          </a:xfrm>
        </p:spPr>
        <p:txBody>
          <a:bodyPr/>
          <a:lstStyle>
            <a:lvl1pPr>
              <a:defRPr/>
            </a:lvl1pPr>
            <a:extLst/>
          </a:lstStyle>
          <a:p>
            <a:pPr>
              <a:defRPr/>
            </a:pP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2" name="Text Placeholder 11"/>
          <p:cNvSpPr>
            <a:spLocks noGrp="1"/>
          </p:cNvSpPr>
          <p:nvPr>
            <p:ph type="body" sz="quarter" idx="14"/>
          </p:nvPr>
        </p:nvSpPr>
        <p:spPr>
          <a:xfrm>
            <a:off x="228600" y="228600"/>
            <a:ext cx="3947160" cy="2960370"/>
          </a:xfrm>
        </p:spPr>
        <p:txBody>
          <a:bodyPr anchor="b"/>
          <a:lstStyle>
            <a:lvl1pPr marL="0" marR="0" indent="0" algn="r">
              <a:buFontTx/>
              <a:buNone/>
              <a:defRPr sz="2000" i="0"/>
            </a:lvl1pPr>
            <a:extLst/>
          </a:lstStyle>
          <a:p>
            <a:pPr lvl="0"/>
            <a:r>
              <a:rPr lang="en-US" dirty="0"/>
              <a:t>Click to edit Master text styles</a:t>
            </a:r>
          </a:p>
        </p:txBody>
      </p:sp>
      <p:sp>
        <p:nvSpPr>
          <p:cNvPr id="6" name="Rectangle 5"/>
          <p:cNvSpPr>
            <a:spLocks noGrp="1"/>
          </p:cNvSpPr>
          <p:nvPr>
            <p:ph type="dt" sz="half" idx="15"/>
          </p:nvPr>
        </p:nvSpPr>
        <p:spPr/>
        <p:txBody>
          <a:bodyPr/>
          <a:lstStyle>
            <a:lvl1pPr>
              <a:defRPr/>
            </a:lvl1pPr>
            <a:extLst/>
          </a:lstStyle>
          <a:p>
            <a:pPr>
              <a:defRPr/>
            </a:pPr>
            <a:fld id="{7F7314B1-5FE5-44A4-922F-AE14B9B8603C}" type="datetimeFigureOut">
              <a:rPr lang="en-US"/>
              <a:pPr>
                <a:defRPr/>
              </a:pPr>
              <a:t>11/22/2019</a:t>
            </a:fld>
            <a:endParaRPr lang="en-US"/>
          </a:p>
        </p:txBody>
      </p:sp>
      <p:sp>
        <p:nvSpPr>
          <p:cNvPr id="7" name="Rectangle 6"/>
          <p:cNvSpPr>
            <a:spLocks noGrp="1"/>
          </p:cNvSpPr>
          <p:nvPr>
            <p:ph type="sldNum" sz="quarter" idx="16"/>
          </p:nvPr>
        </p:nvSpPr>
        <p:spPr/>
        <p:txBody>
          <a:bodyPr/>
          <a:lstStyle>
            <a:lvl1pPr>
              <a:defRPr>
                <a:solidFill>
                  <a:srgbClr val="FFFFFF"/>
                </a:solidFill>
              </a:defRPr>
            </a:lvl1pPr>
            <a:extLst/>
          </a:lstStyle>
          <a:p>
            <a:pPr>
              <a:defRPr/>
            </a:pPr>
            <a:fld id="{F0F58418-FE74-4F2E-B840-3049056FB631}" type="slidenum">
              <a:rPr lang="en-US"/>
              <a:pPr>
                <a:defRPr/>
              </a:pPr>
              <a:t>‹#›</a:t>
            </a:fld>
            <a:endParaRPr lang="en-US"/>
          </a:p>
        </p:txBody>
      </p:sp>
      <p:sp>
        <p:nvSpPr>
          <p:cNvPr id="8" name="Rectangle 7"/>
          <p:cNvSpPr>
            <a:spLocks noGrp="1"/>
          </p:cNvSpPr>
          <p:nvPr>
            <p:ph type="ftr" sz="quarter" idx="17"/>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5" name="Rectangle 4"/>
          <p:cNvSpPr>
            <a:spLocks noGrp="1"/>
          </p:cNvSpPr>
          <p:nvPr>
            <p:ph type="dt" sz="half" idx="14"/>
          </p:nvPr>
        </p:nvSpPr>
        <p:spPr/>
        <p:txBody>
          <a:bodyPr/>
          <a:lstStyle>
            <a:lvl1pPr>
              <a:defRPr/>
            </a:lvl1pPr>
            <a:extLst/>
          </a:lstStyle>
          <a:p>
            <a:pPr>
              <a:defRPr/>
            </a:pPr>
            <a:fld id="{F6DA8D55-A655-478B-B6CF-A54A86B7C57E}" type="datetimeFigureOut">
              <a:rPr lang="en-US"/>
              <a:pPr>
                <a:defRPr/>
              </a:pPr>
              <a:t>11/22/2019</a:t>
            </a:fld>
            <a:endParaRPr lang="en-US"/>
          </a:p>
        </p:txBody>
      </p:sp>
      <p:sp>
        <p:nvSpPr>
          <p:cNvPr id="7" name="Rectangle 6"/>
          <p:cNvSpPr>
            <a:spLocks noGrp="1"/>
          </p:cNvSpPr>
          <p:nvPr>
            <p:ph type="sldNum" sz="quarter" idx="15"/>
          </p:nvPr>
        </p:nvSpPr>
        <p:spPr/>
        <p:txBody>
          <a:bodyPr/>
          <a:lstStyle>
            <a:lvl1pPr>
              <a:defRPr>
                <a:solidFill>
                  <a:srgbClr val="FFFFFF"/>
                </a:solidFill>
              </a:defRPr>
            </a:lvl1pPr>
            <a:extLst/>
          </a:lstStyle>
          <a:p>
            <a:pPr>
              <a:defRPr/>
            </a:pPr>
            <a:fld id="{9003E0CD-D77C-47DE-B125-178FA4E28DB3}" type="slidenum">
              <a:rPr lang="en-US"/>
              <a:pPr>
                <a:defRPr/>
              </a:pPr>
              <a:t>‹#›</a:t>
            </a:fld>
            <a:endParaRPr lang="en-US"/>
          </a:p>
        </p:txBody>
      </p:sp>
      <p:sp>
        <p:nvSpPr>
          <p:cNvPr id="8" name="Rectangle 7"/>
          <p:cNvSpPr>
            <a:spLocks noGrp="1"/>
          </p:cNvSpPr>
          <p:nvPr>
            <p:ph type="ftr" sz="quarter" idx="16"/>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2" name="Text Placeholder 21"/>
          <p:cNvSpPr>
            <a:spLocks noGrp="1"/>
          </p:cNvSpPr>
          <p:nvPr>
            <p:ph type="body" sz="quarter" idx="16"/>
          </p:nvPr>
        </p:nvSpPr>
        <p:spPr>
          <a:xfrm>
            <a:off x="152400" y="228600"/>
            <a:ext cx="1676400" cy="2743200"/>
          </a:xfrm>
        </p:spPr>
        <p:txBody>
          <a:bodyPr/>
          <a:lstStyle>
            <a:lvl1pPr marL="0" marR="0" indent="0" algn="r">
              <a:buFontTx/>
              <a:buNone/>
              <a:defRPr sz="1600" baseline="0"/>
            </a:lvl1pPr>
            <a:extLst/>
          </a:lstStyle>
          <a:p>
            <a:pPr lvl="0"/>
            <a:r>
              <a:rPr lang="en-US" dirty="0"/>
              <a:t>Click to edit Master text styles</a:t>
            </a:r>
          </a:p>
        </p:txBody>
      </p:sp>
      <p:sp>
        <p:nvSpPr>
          <p:cNvPr id="5" name="Text Placeholder 4"/>
          <p:cNvSpPr>
            <a:spLocks noGrp="1"/>
          </p:cNvSpPr>
          <p:nvPr>
            <p:ph type="body" sz="quarter" idx="29"/>
          </p:nvPr>
        </p:nvSpPr>
        <p:spPr>
          <a:xfrm>
            <a:off x="6629400" y="228600"/>
            <a:ext cx="1676400" cy="1905000"/>
          </a:xfrm>
        </p:spPr>
        <p:txBody>
          <a:bodyPr/>
          <a:lstStyle>
            <a:lvl1pPr marL="0" marR="0" indent="0" algn="l">
              <a:buFontTx/>
              <a:buNone/>
              <a:defRPr sz="1600" baseline="0"/>
            </a:lvl1pPr>
            <a:extLst/>
          </a:lstStyle>
          <a:p>
            <a:pPr lvl="0"/>
            <a:r>
              <a:rPr lang="en-US" dirty="0"/>
              <a:t>Click to edit Master text styles</a:t>
            </a:r>
          </a:p>
        </p:txBody>
      </p:sp>
      <p:sp>
        <p:nvSpPr>
          <p:cNvPr id="20" name="Text Placeholder 19"/>
          <p:cNvSpPr>
            <a:spLocks noGrp="1"/>
          </p:cNvSpPr>
          <p:nvPr>
            <p:ph type="body" sz="quarter" idx="28"/>
          </p:nvPr>
        </p:nvSpPr>
        <p:spPr>
          <a:xfrm>
            <a:off x="152400" y="4724400"/>
            <a:ext cx="1676400" cy="1905000"/>
          </a:xfrm>
        </p:spPr>
        <p:txBody>
          <a:bodyPr anchor="b"/>
          <a:lstStyle>
            <a:lvl1pPr marL="0" marR="0" indent="0" algn="r">
              <a:buFontTx/>
              <a:buNone/>
              <a:defRPr sz="1600" baseline="0"/>
            </a:lvl1pPr>
            <a:extLst/>
          </a:lstStyle>
          <a:p>
            <a:pPr lvl="0"/>
            <a:r>
              <a:rPr lang="en-US" dirty="0"/>
              <a:t>Click to edit Master text styles</a:t>
            </a:r>
          </a:p>
        </p:txBody>
      </p:sp>
      <p:sp>
        <p:nvSpPr>
          <p:cNvPr id="21" name="Text Placeholder 20"/>
          <p:cNvSpPr>
            <a:spLocks noGrp="1"/>
          </p:cNvSpPr>
          <p:nvPr>
            <p:ph type="body" sz="quarter" idx="30"/>
          </p:nvPr>
        </p:nvSpPr>
        <p:spPr>
          <a:xfrm>
            <a:off x="6629400" y="4724400"/>
            <a:ext cx="1676400" cy="1905000"/>
          </a:xfrm>
        </p:spPr>
        <p:txBody>
          <a:bodyPr anchor="b"/>
          <a:lstStyle>
            <a:lvl1pPr marL="0" marR="0" indent="0" algn="l">
              <a:buFontTx/>
              <a:buNone/>
              <a:defRPr sz="1600" baseline="0"/>
            </a:lvl1pPr>
            <a:extLst/>
          </a:lstStyle>
          <a:p>
            <a:pPr lvl="0"/>
            <a:r>
              <a:rPr lang="en-US" dirty="0"/>
              <a:t>Click to edit Master text styles</a:t>
            </a:r>
          </a:p>
        </p:txBody>
      </p:sp>
      <p:sp>
        <p:nvSpPr>
          <p:cNvPr id="10" name="Rectangle 9"/>
          <p:cNvSpPr>
            <a:spLocks noGrp="1"/>
          </p:cNvSpPr>
          <p:nvPr>
            <p:ph type="dt" sz="half" idx="31"/>
          </p:nvPr>
        </p:nvSpPr>
        <p:spPr/>
        <p:txBody>
          <a:bodyPr/>
          <a:lstStyle>
            <a:lvl1pPr>
              <a:defRPr/>
            </a:lvl1pPr>
            <a:extLst/>
          </a:lstStyle>
          <a:p>
            <a:pPr>
              <a:defRPr/>
            </a:pPr>
            <a:fld id="{D0A23073-0508-420A-A229-805AB012A7A2}" type="datetimeFigureOut">
              <a:rPr lang="en-US"/>
              <a:pPr>
                <a:defRPr/>
              </a:pPr>
              <a:t>11/22/2019</a:t>
            </a:fld>
            <a:endParaRPr lang="en-US"/>
          </a:p>
        </p:txBody>
      </p:sp>
      <p:sp>
        <p:nvSpPr>
          <p:cNvPr id="11" name="Rectangle 10"/>
          <p:cNvSpPr>
            <a:spLocks noGrp="1"/>
          </p:cNvSpPr>
          <p:nvPr>
            <p:ph type="sldNum" sz="quarter" idx="32"/>
          </p:nvPr>
        </p:nvSpPr>
        <p:spPr/>
        <p:txBody>
          <a:bodyPr/>
          <a:lstStyle>
            <a:lvl1pPr>
              <a:defRPr>
                <a:solidFill>
                  <a:srgbClr val="FFFFFF"/>
                </a:solidFill>
              </a:defRPr>
            </a:lvl1pPr>
            <a:extLst/>
          </a:lstStyle>
          <a:p>
            <a:pPr>
              <a:defRPr/>
            </a:pPr>
            <a:fld id="{666C59F7-3B88-4E54-B225-48296B7D3029}" type="slidenum">
              <a:rPr lang="en-US"/>
              <a:pPr>
                <a:defRPr/>
              </a:pPr>
              <a:t>‹#›</a:t>
            </a:fld>
            <a:endParaRPr lang="en-US"/>
          </a:p>
        </p:txBody>
      </p:sp>
      <p:sp>
        <p:nvSpPr>
          <p:cNvPr id="12" name="Rectangle 11"/>
          <p:cNvSpPr>
            <a:spLocks noGrp="1"/>
          </p:cNvSpPr>
          <p:nvPr>
            <p:ph type="ftr" sz="quarter" idx="33"/>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7" name="Text Placeholder 26"/>
          <p:cNvSpPr>
            <a:spLocks noGrp="1"/>
          </p:cNvSpPr>
          <p:nvPr>
            <p:ph type="body" sz="quarter" idx="16"/>
          </p:nvPr>
        </p:nvSpPr>
        <p:spPr>
          <a:xfrm>
            <a:off x="533400" y="6324600"/>
            <a:ext cx="3657600" cy="304800"/>
          </a:xfrm>
        </p:spPr>
        <p:txBody>
          <a:bodyPr/>
          <a:lstStyle>
            <a:lvl1pPr marL="0" marR="0" indent="0" algn="l">
              <a:buFontTx/>
              <a:buNone/>
              <a:defRPr sz="1600" baseline="0"/>
            </a:lvl1pPr>
            <a:extLst/>
          </a:lstStyle>
          <a:p>
            <a:pPr lvl="0"/>
            <a:r>
              <a:rPr lang="en-US" dirty="0"/>
              <a:t>Click to edit Master text styles</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8" name="Text Placeholder 17"/>
          <p:cNvSpPr>
            <a:spLocks noGrp="1"/>
          </p:cNvSpPr>
          <p:nvPr>
            <p:ph type="body" sz="quarter" idx="22"/>
          </p:nvPr>
        </p:nvSpPr>
        <p:spPr>
          <a:xfrm>
            <a:off x="533400" y="304800"/>
            <a:ext cx="3657600" cy="304800"/>
          </a:xfrm>
        </p:spPr>
        <p:txBody>
          <a:bodyPr/>
          <a:lstStyle>
            <a:lvl1pPr marL="0" marR="0" indent="0" algn="l">
              <a:buFontTx/>
              <a:buNone/>
              <a:defRPr sz="1600" baseline="0"/>
            </a:lvl1pPr>
            <a:extLst/>
          </a:lstStyle>
          <a:p>
            <a:pPr lvl="0"/>
            <a:r>
              <a:rPr lang="en-US" dirty="0"/>
              <a:t>Click to edit Master text styles</a:t>
            </a:r>
          </a:p>
        </p:txBody>
      </p:sp>
      <p:sp>
        <p:nvSpPr>
          <p:cNvPr id="5" name="Text Placeholder 4"/>
          <p:cNvSpPr>
            <a:spLocks noGrp="1"/>
          </p:cNvSpPr>
          <p:nvPr>
            <p:ph type="body" sz="quarter" idx="23"/>
          </p:nvPr>
        </p:nvSpPr>
        <p:spPr>
          <a:xfrm>
            <a:off x="4267200" y="6324600"/>
            <a:ext cx="3657600" cy="304800"/>
          </a:xfrm>
        </p:spPr>
        <p:txBody>
          <a:bodyPr/>
          <a:lstStyle>
            <a:lvl1pPr marL="0" marR="0" indent="0" algn="l">
              <a:buFontTx/>
              <a:buNone/>
              <a:defRPr sz="1600" baseline="0"/>
            </a:lvl1pPr>
            <a:extLst/>
          </a:lstStyle>
          <a:p>
            <a:pPr lvl="0"/>
            <a:r>
              <a:rPr lang="en-US" dirty="0"/>
              <a:t>Click to edit Master text styles</a:t>
            </a:r>
          </a:p>
        </p:txBody>
      </p:sp>
      <p:sp>
        <p:nvSpPr>
          <p:cNvPr id="4" name="Text Placeholder 3"/>
          <p:cNvSpPr>
            <a:spLocks noGrp="1"/>
          </p:cNvSpPr>
          <p:nvPr>
            <p:ph type="body" sz="quarter" idx="24"/>
          </p:nvPr>
        </p:nvSpPr>
        <p:spPr>
          <a:xfrm>
            <a:off x="4267200" y="304800"/>
            <a:ext cx="3657600" cy="304800"/>
          </a:xfrm>
        </p:spPr>
        <p:txBody>
          <a:bodyPr/>
          <a:lstStyle>
            <a:lvl1pPr marL="0" marR="0" indent="0" algn="l">
              <a:buFontTx/>
              <a:buNone/>
              <a:defRPr sz="1600" baseline="0"/>
            </a:lvl1pPr>
            <a:extLst/>
          </a:lstStyle>
          <a:p>
            <a:pPr lvl="0"/>
            <a:r>
              <a:rPr lang="en-US" dirty="0"/>
              <a:t>Click to edit Master text styles</a:t>
            </a:r>
          </a:p>
        </p:txBody>
      </p:sp>
      <p:sp>
        <p:nvSpPr>
          <p:cNvPr id="10" name="Rectangle 9"/>
          <p:cNvSpPr>
            <a:spLocks noGrp="1"/>
          </p:cNvSpPr>
          <p:nvPr>
            <p:ph type="dt" sz="half" idx="25"/>
          </p:nvPr>
        </p:nvSpPr>
        <p:spPr/>
        <p:txBody>
          <a:bodyPr/>
          <a:lstStyle>
            <a:lvl1pPr>
              <a:defRPr/>
            </a:lvl1pPr>
            <a:extLst/>
          </a:lstStyle>
          <a:p>
            <a:pPr>
              <a:defRPr/>
            </a:pPr>
            <a:fld id="{FCA48957-7175-4A9A-8978-1A74328EC490}" type="datetimeFigureOut">
              <a:rPr lang="en-US"/>
              <a:pPr>
                <a:defRPr/>
              </a:pPr>
              <a:t>11/22/2019</a:t>
            </a:fld>
            <a:endParaRPr lang="en-US"/>
          </a:p>
        </p:txBody>
      </p:sp>
      <p:sp>
        <p:nvSpPr>
          <p:cNvPr id="11" name="Rectangle 10"/>
          <p:cNvSpPr>
            <a:spLocks noGrp="1"/>
          </p:cNvSpPr>
          <p:nvPr>
            <p:ph type="sldNum" sz="quarter" idx="26"/>
          </p:nvPr>
        </p:nvSpPr>
        <p:spPr/>
        <p:txBody>
          <a:bodyPr/>
          <a:lstStyle>
            <a:lvl1pPr>
              <a:defRPr>
                <a:solidFill>
                  <a:srgbClr val="FFFFFF"/>
                </a:solidFill>
              </a:defRPr>
            </a:lvl1pPr>
            <a:extLst/>
          </a:lstStyle>
          <a:p>
            <a:pPr>
              <a:defRPr/>
            </a:pPr>
            <a:fld id="{17089E0A-9D51-4472-A5D8-AC5B837918B8}" type="slidenum">
              <a:rPr lang="en-US"/>
              <a:pPr>
                <a:defRPr/>
              </a:pPr>
              <a:t>‹#›</a:t>
            </a:fld>
            <a:endParaRPr lang="en-US"/>
          </a:p>
        </p:txBody>
      </p:sp>
      <p:sp>
        <p:nvSpPr>
          <p:cNvPr id="12" name="Rectangle 11"/>
          <p:cNvSpPr>
            <a:spLocks noGrp="1"/>
          </p:cNvSpPr>
          <p:nvPr>
            <p:ph type="ftr" sz="quarter" idx="27"/>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31" name="Text Placeholder 30"/>
          <p:cNvSpPr>
            <a:spLocks noGrp="1"/>
          </p:cNvSpPr>
          <p:nvPr>
            <p:ph type="body" sz="quarter" idx="29"/>
          </p:nvPr>
        </p:nvSpPr>
        <p:spPr>
          <a:xfrm>
            <a:off x="228600" y="3352800"/>
            <a:ext cx="8153400" cy="3048000"/>
          </a:xfrm>
        </p:spPr>
        <p:txBody>
          <a:bodyPr/>
          <a:lstStyle>
            <a:lvl1pPr marL="0" marR="0" indent="0" algn="l">
              <a:buFontTx/>
              <a:buNone/>
              <a:defRPr sz="2800" baseline="0"/>
            </a:lvl1pPr>
            <a:extLst/>
          </a:lstStyle>
          <a:p>
            <a:pPr lvl="0"/>
            <a:r>
              <a:rPr lang="en-US" dirty="0"/>
              <a:t>Click to edit Master text styles</a:t>
            </a:r>
          </a:p>
        </p:txBody>
      </p:sp>
      <p:sp>
        <p:nvSpPr>
          <p:cNvPr id="7" name="Rectangle 6"/>
          <p:cNvSpPr>
            <a:spLocks noGrp="1"/>
          </p:cNvSpPr>
          <p:nvPr>
            <p:ph type="dt" sz="half" idx="33"/>
          </p:nvPr>
        </p:nvSpPr>
        <p:spPr/>
        <p:txBody>
          <a:bodyPr/>
          <a:lstStyle>
            <a:lvl1pPr>
              <a:defRPr/>
            </a:lvl1pPr>
            <a:extLst/>
          </a:lstStyle>
          <a:p>
            <a:pPr>
              <a:defRPr/>
            </a:pPr>
            <a:fld id="{BBDBE6BD-57D9-4945-B161-0A8BEC2A3C29}" type="datetimeFigureOut">
              <a:rPr lang="en-US"/>
              <a:pPr>
                <a:defRPr/>
              </a:pPr>
              <a:t>11/22/2019</a:t>
            </a:fld>
            <a:endParaRPr lang="en-US"/>
          </a:p>
        </p:txBody>
      </p:sp>
      <p:sp>
        <p:nvSpPr>
          <p:cNvPr id="8" name="Rectangle 7"/>
          <p:cNvSpPr>
            <a:spLocks noGrp="1"/>
          </p:cNvSpPr>
          <p:nvPr>
            <p:ph type="sldNum" sz="quarter" idx="34"/>
          </p:nvPr>
        </p:nvSpPr>
        <p:spPr/>
        <p:txBody>
          <a:bodyPr/>
          <a:lstStyle>
            <a:lvl1pPr>
              <a:defRPr>
                <a:solidFill>
                  <a:srgbClr val="FFFFFF"/>
                </a:solidFill>
              </a:defRPr>
            </a:lvl1pPr>
            <a:extLst/>
          </a:lstStyle>
          <a:p>
            <a:pPr>
              <a:defRPr/>
            </a:pPr>
            <a:fld id="{0DC17B43-C5DD-4546-B018-5C2C8F8E8ABE}" type="slidenum">
              <a:rPr lang="en-US"/>
              <a:pPr>
                <a:defRPr/>
              </a:pPr>
              <a:t>‹#›</a:t>
            </a:fld>
            <a:endParaRPr lang="en-US"/>
          </a:p>
        </p:txBody>
      </p:sp>
      <p:sp>
        <p:nvSpPr>
          <p:cNvPr id="9" name="Rectangle 8"/>
          <p:cNvSpPr>
            <a:spLocks noGrp="1"/>
          </p:cNvSpPr>
          <p:nvPr>
            <p:ph type="ftr" sz="quarter" idx="35"/>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DEAC6-4FEB-4536-AA15-4836013E1DBA}" type="datetimeFigureOut">
              <a:rPr lang="en-US"/>
              <a:pPr>
                <a:defRPr/>
              </a:pPr>
              <a:t>11/22/2019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D3F34-963B-476F-9930-03E049F16C39}" type="slidenum">
              <a:rPr lang="en-US"/>
              <a:pPr>
                <a:defRPr/>
              </a:pPr>
              <a:t>‹#›</a:t>
            </a:fld>
            <a:endParaRPr lang="en-US" dirty="0"/>
          </a:p>
        </p:txBody>
      </p:sp>
      <p:pic>
        <p:nvPicPr>
          <p:cNvPr id="7" name="Picture 2" descr="C:\Users\dc-domingo\Desktop\Correspondence  Out 2012 -13\eThekwini Background for PPT 2.jpg"/>
          <p:cNvPicPr>
            <a:picLocks noChangeAspect="1" noChangeArrowheads="1"/>
          </p:cNvPicPr>
          <p:nvPr userDrawn="1"/>
        </p:nvPicPr>
        <p:blipFill>
          <a:blip r:embed="rId2" cstate="print"/>
          <a:srcRect/>
          <a:stretch>
            <a:fillRect/>
          </a:stretch>
        </p:blipFill>
        <p:spPr bwMode="auto">
          <a:xfrm>
            <a:off x="0" y="0"/>
            <a:ext cx="9144000" cy="6857999"/>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5483A1-DC86-45ED-9F43-B1C6ACB4F2E6}" type="datetimeFigureOut">
              <a:rPr lang="en-US"/>
              <a:pPr>
                <a:defRPr/>
              </a:pPr>
              <a:t>11/22/2019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A5ED61-2EE5-401B-960D-485063AC7D5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DEAC6-4FEB-4536-AA15-4836013E1DBA}" type="datetimeFigureOut">
              <a:rPr lang="en-US"/>
              <a:pPr>
                <a:defRPr/>
              </a:pPr>
              <a:t>11/22/2019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D3F34-963B-476F-9930-03E049F16C39}" type="slidenum">
              <a:rPr lang="en-US"/>
              <a:pPr>
                <a:defRPr/>
              </a:pPr>
              <a:t>‹#›</a:t>
            </a:fld>
            <a:endParaRPr lang="en-US" dirty="0"/>
          </a:p>
        </p:txBody>
      </p:sp>
      <p:pic>
        <p:nvPicPr>
          <p:cNvPr id="7" name="Picture 2" descr="C:\Users\dc-domingo\Desktop\Correspondence  Out 2012 -13\eThekwini Background for PPT 2.jpg"/>
          <p:cNvPicPr>
            <a:picLocks noChangeAspect="1" noChangeArrowheads="1"/>
          </p:cNvPicPr>
          <p:nvPr userDrawn="1"/>
        </p:nvPicPr>
        <p:blipFill>
          <a:blip r:embed="rId2" cstate="print"/>
          <a:srcRect/>
          <a:stretch>
            <a:fillRect/>
          </a:stretch>
        </p:blipFill>
        <p:spPr bwMode="auto">
          <a:xfrm>
            <a:off x="0" y="0"/>
            <a:ext cx="9144000" cy="6857999"/>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DEAC6-4FEB-4536-AA15-4836013E1DBA}" type="datetimeFigureOut">
              <a:rPr lang="en-US"/>
              <a:pPr>
                <a:defRPr/>
              </a:pPr>
              <a:t>11/22/2019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D3F34-963B-476F-9930-03E049F16C39}" type="slidenum">
              <a:rPr lang="en-US"/>
              <a:pPr>
                <a:defRPr/>
              </a:pPr>
              <a:t>‹#›</a:t>
            </a:fld>
            <a:endParaRPr lang="en-US" dirty="0"/>
          </a:p>
        </p:txBody>
      </p:sp>
      <p:pic>
        <p:nvPicPr>
          <p:cNvPr id="7" name="Picture 2" descr="C:\Users\dc-domingo\Desktop\Correspondence  Out 2012 -13\eThekwini Background for PPT 2.jpg"/>
          <p:cNvPicPr>
            <a:picLocks noChangeAspect="1" noChangeArrowheads="1"/>
          </p:cNvPicPr>
          <p:nvPr userDrawn="1"/>
        </p:nvPicPr>
        <p:blipFill>
          <a:blip r:embed="rId2" cstate="print"/>
          <a:srcRect/>
          <a:stretch>
            <a:fillRect/>
          </a:stretch>
        </p:blipFill>
        <p:spPr bwMode="auto">
          <a:xfrm>
            <a:off x="0" y="0"/>
            <a:ext cx="9144000" cy="6857999"/>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DEAC6-4FEB-4536-AA15-4836013E1DBA}" type="datetimeFigureOut">
              <a:rPr lang="en-US"/>
              <a:pPr>
                <a:defRPr/>
              </a:pPr>
              <a:t>11/22/2019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D3F34-963B-476F-9930-03E049F16C39}" type="slidenum">
              <a:rPr lang="en-US"/>
              <a:pPr>
                <a:defRPr/>
              </a:pPr>
              <a:t>‹#›</a:t>
            </a:fld>
            <a:endParaRPr lang="en-US" dirty="0"/>
          </a:p>
        </p:txBody>
      </p:sp>
      <p:pic>
        <p:nvPicPr>
          <p:cNvPr id="7" name="Picture 2" descr="C:\Users\dc-domingo\Desktop\Correspondence  Out 2012 -13\eThekwini Background for PPT 2.jpg"/>
          <p:cNvPicPr>
            <a:picLocks noChangeAspect="1" noChangeArrowheads="1"/>
          </p:cNvPicPr>
          <p:nvPr userDrawn="1"/>
        </p:nvPicPr>
        <p:blipFill>
          <a:blip r:embed="rId2" cstate="print"/>
          <a:srcRect/>
          <a:stretch>
            <a:fillRect/>
          </a:stretch>
        </p:blipFill>
        <p:spPr bwMode="auto">
          <a:xfrm>
            <a:off x="0" y="0"/>
            <a:ext cx="9144000" cy="685799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defRPr lang="en-US" sz="2000" smtClean="0">
                <a:solidFill>
                  <a:schemeClr val="tx2"/>
                </a:solidFill>
                <a:latin typeface="+mn-lt"/>
                <a:ea typeface="+mn-ea"/>
                <a:cs typeface="+mn-cs"/>
              </a:defRPr>
            </a:lvl1pPr>
            <a:extLst/>
          </a:lstStyle>
          <a:p>
            <a:pPr lvl="0"/>
            <a:r>
              <a:rPr lang="en-US" noProof="0"/>
              <a:t>Click icon to add picture</a:t>
            </a:r>
            <a:endParaRPr lang="en-US" noProof="0" dirty="0"/>
          </a:p>
        </p:txBody>
      </p:sp>
      <p:sp>
        <p:nvSpPr>
          <p:cNvPr id="19" name="Text Placeholder 18"/>
          <p:cNvSpPr>
            <a:spLocks noGrp="1"/>
          </p:cNvSpPr>
          <p:nvPr>
            <p:ph type="body" sz="quarter" idx="11"/>
          </p:nvPr>
        </p:nvSpPr>
        <p:spPr>
          <a:xfrm>
            <a:off x="533400" y="5943600"/>
            <a:ext cx="7467600" cy="762000"/>
          </a:xfrm>
        </p:spPr>
        <p:txBody>
          <a:bodyPr/>
          <a:lstStyle>
            <a:lvl1pPr marL="0" marR="0" indent="0" algn="r">
              <a:buFontTx/>
              <a:buNone/>
              <a:defRPr sz="2400" i="0" baseline="0"/>
            </a:lvl1pPr>
            <a:extLst/>
          </a:lstStyle>
          <a:p>
            <a:pPr lvl="0"/>
            <a:r>
              <a:rPr lang="en-US" dirty="0"/>
              <a:t>Click to edit Master text styles</a:t>
            </a:r>
          </a:p>
        </p:txBody>
      </p:sp>
      <p:sp>
        <p:nvSpPr>
          <p:cNvPr id="4" name="Rectangle 6"/>
          <p:cNvSpPr>
            <a:spLocks noGrp="1"/>
          </p:cNvSpPr>
          <p:nvPr>
            <p:ph type="dt" sz="half" idx="12"/>
          </p:nvPr>
        </p:nvSpPr>
        <p:spPr/>
        <p:txBody>
          <a:bodyPr/>
          <a:lstStyle>
            <a:lvl1pPr>
              <a:defRPr/>
            </a:lvl1pPr>
            <a:extLst/>
          </a:lstStyle>
          <a:p>
            <a:pPr>
              <a:defRPr/>
            </a:pPr>
            <a:fld id="{2980AF7C-86AF-4622-AD25-17795B0698BB}" type="datetimeFigureOut">
              <a:rPr lang="en-US"/>
              <a:pPr>
                <a:defRPr/>
              </a:pPr>
              <a:t>11/22/2019</a:t>
            </a:fld>
            <a:endParaRPr lang="en-US"/>
          </a:p>
        </p:txBody>
      </p:sp>
      <p:sp>
        <p:nvSpPr>
          <p:cNvPr id="5" name="Rectangle 7"/>
          <p:cNvSpPr>
            <a:spLocks noGrp="1"/>
          </p:cNvSpPr>
          <p:nvPr>
            <p:ph type="sldNum" sz="quarter" idx="13"/>
          </p:nvPr>
        </p:nvSpPr>
        <p:spPr/>
        <p:txBody>
          <a:bodyPr/>
          <a:lstStyle>
            <a:lvl1pPr>
              <a:defRPr>
                <a:solidFill>
                  <a:srgbClr val="FFFFFF"/>
                </a:solidFill>
              </a:defRPr>
            </a:lvl1pPr>
            <a:extLst/>
          </a:lstStyle>
          <a:p>
            <a:pPr>
              <a:defRPr/>
            </a:pPr>
            <a:fld id="{0209253C-01A0-464F-AD71-A9732C531482}" type="slidenum">
              <a:rPr lang="en-US"/>
              <a:pPr>
                <a:defRPr/>
              </a:pPr>
              <a:t>‹#›</a:t>
            </a:fld>
            <a:endParaRPr lang="en-US"/>
          </a:p>
        </p:txBody>
      </p:sp>
      <p:sp>
        <p:nvSpPr>
          <p:cNvPr id="6" name="Rectangle 8"/>
          <p:cNvSpPr>
            <a:spLocks noGrp="1"/>
          </p:cNvSpPr>
          <p:nvPr>
            <p:ph type="ftr" sz="quarter" idx="14"/>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DEAC6-4FEB-4536-AA15-4836013E1DBA}" type="datetimeFigureOut">
              <a:rPr lang="en-US"/>
              <a:pPr>
                <a:defRPr/>
              </a:pPr>
              <a:t>11/22/2019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D3F34-963B-476F-9930-03E049F16C39}" type="slidenum">
              <a:rPr lang="en-US"/>
              <a:pPr>
                <a:defRPr/>
              </a:pPr>
              <a:t>‹#›</a:t>
            </a:fld>
            <a:endParaRPr lang="en-US" dirty="0"/>
          </a:p>
        </p:txBody>
      </p:sp>
      <p:pic>
        <p:nvPicPr>
          <p:cNvPr id="7" name="Picture 2" descr="C:\Users\dc-domingo\Desktop\Correspondence  Out 2012 -13\eThekwini Background for PPT 2.jpg"/>
          <p:cNvPicPr>
            <a:picLocks noChangeAspect="1" noChangeArrowheads="1"/>
          </p:cNvPicPr>
          <p:nvPr userDrawn="1"/>
        </p:nvPicPr>
        <p:blipFill>
          <a:blip r:embed="rId2" cstate="print"/>
          <a:srcRect/>
          <a:stretch>
            <a:fillRect/>
          </a:stretch>
        </p:blipFill>
        <p:spPr bwMode="auto">
          <a:xfrm>
            <a:off x="0" y="0"/>
            <a:ext cx="9144000" cy="6857999"/>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DEAC6-4FEB-4536-AA15-4836013E1DBA}" type="datetimeFigureOut">
              <a:rPr lang="en-US"/>
              <a:pPr>
                <a:defRPr/>
              </a:pPr>
              <a:t>11/22/2019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D3F34-963B-476F-9930-03E049F16C39}" type="slidenum">
              <a:rPr lang="en-US"/>
              <a:pPr>
                <a:defRPr/>
              </a:pPr>
              <a:t>‹#›</a:t>
            </a:fld>
            <a:endParaRPr lang="en-US" dirty="0"/>
          </a:p>
        </p:txBody>
      </p:sp>
      <p:pic>
        <p:nvPicPr>
          <p:cNvPr id="7" name="Picture 2" descr="C:\Users\dc-domingo\Desktop\Correspondence  Out 2012 -13\eThekwini Background for PPT 2.jpg"/>
          <p:cNvPicPr>
            <a:picLocks noChangeAspect="1" noChangeArrowheads="1"/>
          </p:cNvPicPr>
          <p:nvPr userDrawn="1"/>
        </p:nvPicPr>
        <p:blipFill>
          <a:blip r:embed="rId2" cstate="print"/>
          <a:srcRect/>
          <a:stretch>
            <a:fillRect/>
          </a:stretch>
        </p:blipFill>
        <p:spPr bwMode="auto">
          <a:xfrm>
            <a:off x="0" y="0"/>
            <a:ext cx="9144000" cy="6857999"/>
          </a:xfrm>
          <a:prstGeom prst="rect">
            <a:avLst/>
          </a:prstGeom>
          <a:no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858D6221-01AC-4FA8-B5A1-814E227FBC05}" type="slidenum">
              <a:rPr lang="en-US"/>
              <a:pPr>
                <a:defRPr/>
              </a:pPr>
              <a:t>‹#›</a:t>
            </a:fld>
            <a:endParaRPr lang="en-US"/>
          </a:p>
        </p:txBody>
      </p:sp>
    </p:spTree>
    <p:extLst>
      <p:ext uri="{BB962C8B-B14F-4D97-AF65-F5344CB8AC3E}">
        <p14:creationId xmlns:p14="http://schemas.microsoft.com/office/powerpoint/2010/main" val="345327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5" name="Text Placeholder 24"/>
          <p:cNvSpPr>
            <a:spLocks noGrp="1"/>
          </p:cNvSpPr>
          <p:nvPr>
            <p:ph type="body" sz="quarter" idx="11"/>
          </p:nvPr>
        </p:nvSpPr>
        <p:spPr>
          <a:xfrm>
            <a:off x="5105400" y="228600"/>
            <a:ext cx="3200400" cy="3810000"/>
          </a:xfrm>
        </p:spPr>
        <p:txBody>
          <a:bodyPr tIns="91440" bIns="91440"/>
          <a:lstStyle>
            <a:lvl1pPr marL="0" marR="0" indent="0" algn="l">
              <a:buFontTx/>
              <a:buNone/>
              <a:defRPr sz="2000" i="0"/>
            </a:lvl1pPr>
            <a:extLst/>
          </a:lstStyle>
          <a:p>
            <a:pPr lvl="0"/>
            <a:r>
              <a:rPr lang="en-US" dirty="0"/>
              <a:t>Click to edit Master text styles</a:t>
            </a:r>
          </a:p>
        </p:txBody>
      </p:sp>
      <p:sp>
        <p:nvSpPr>
          <p:cNvPr id="4" name="Rectangle 6"/>
          <p:cNvSpPr>
            <a:spLocks noGrp="1"/>
          </p:cNvSpPr>
          <p:nvPr>
            <p:ph type="dt" sz="half" idx="12"/>
          </p:nvPr>
        </p:nvSpPr>
        <p:spPr/>
        <p:txBody>
          <a:bodyPr/>
          <a:lstStyle>
            <a:lvl1pPr>
              <a:defRPr/>
            </a:lvl1pPr>
            <a:extLst/>
          </a:lstStyle>
          <a:p>
            <a:pPr>
              <a:defRPr/>
            </a:pPr>
            <a:fld id="{E9C0810F-B587-4A0F-AB50-CEDC365D4406}" type="datetimeFigureOut">
              <a:rPr lang="en-US"/>
              <a:pPr>
                <a:defRPr/>
              </a:pPr>
              <a:t>11/22/2019</a:t>
            </a:fld>
            <a:endParaRPr lang="en-US"/>
          </a:p>
        </p:txBody>
      </p:sp>
      <p:sp>
        <p:nvSpPr>
          <p:cNvPr id="5" name="Rectangle 7"/>
          <p:cNvSpPr>
            <a:spLocks noGrp="1"/>
          </p:cNvSpPr>
          <p:nvPr>
            <p:ph type="sldNum" sz="quarter" idx="13"/>
          </p:nvPr>
        </p:nvSpPr>
        <p:spPr/>
        <p:txBody>
          <a:bodyPr/>
          <a:lstStyle>
            <a:lvl1pPr>
              <a:defRPr>
                <a:solidFill>
                  <a:srgbClr val="FFFFFF"/>
                </a:solidFill>
              </a:defRPr>
            </a:lvl1pPr>
            <a:extLst/>
          </a:lstStyle>
          <a:p>
            <a:pPr>
              <a:defRPr/>
            </a:pPr>
            <a:fld id="{29EA7897-2C56-434F-8D55-A156163EE116}" type="slidenum">
              <a:rPr lang="en-US"/>
              <a:pPr>
                <a:defRPr/>
              </a:pPr>
              <a:t>‹#›</a:t>
            </a:fld>
            <a:endParaRPr lang="en-US"/>
          </a:p>
        </p:txBody>
      </p:sp>
      <p:sp>
        <p:nvSpPr>
          <p:cNvPr id="6" name="Rectangle 8"/>
          <p:cNvSpPr>
            <a:spLocks noGrp="1"/>
          </p:cNvSpPr>
          <p:nvPr>
            <p:ph type="ftr" sz="quarter" idx="14"/>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0" y="0"/>
            <a:ext cx="9144000" cy="6858000"/>
          </a:xfrm>
        </p:spPr>
        <p:txBody>
          <a:bodyPr rtlCol="0">
            <a:normAutofit/>
          </a:bodyPr>
          <a:lstStyle/>
          <a:p>
            <a:pPr lvl="0"/>
            <a:r>
              <a:rPr lang="en-US" noProof="0" dirty="0"/>
              <a:t>Click icon to add picture</a:t>
            </a:r>
          </a:p>
        </p:txBody>
      </p:sp>
      <p:sp>
        <p:nvSpPr>
          <p:cNvPr id="3" name="Rectangle 5"/>
          <p:cNvSpPr>
            <a:spLocks noGrp="1"/>
          </p:cNvSpPr>
          <p:nvPr>
            <p:ph type="dt" sz="half" idx="11"/>
          </p:nvPr>
        </p:nvSpPr>
        <p:spPr/>
        <p:txBody>
          <a:bodyPr/>
          <a:lstStyle>
            <a:lvl1pPr>
              <a:defRPr/>
            </a:lvl1pPr>
            <a:extLst/>
          </a:lstStyle>
          <a:p>
            <a:pPr>
              <a:defRPr/>
            </a:pPr>
            <a:fld id="{C5CDF1DE-FAF8-45A7-8EB6-21460118AC7B}" type="datetimeFigureOut">
              <a:rPr lang="en-US"/>
              <a:pPr>
                <a:defRPr/>
              </a:pPr>
              <a:t>11/22/2019</a:t>
            </a:fld>
            <a:endParaRPr lang="en-US"/>
          </a:p>
        </p:txBody>
      </p:sp>
      <p:sp>
        <p:nvSpPr>
          <p:cNvPr id="4" name="Rectangle 6"/>
          <p:cNvSpPr>
            <a:spLocks noGrp="1"/>
          </p:cNvSpPr>
          <p:nvPr>
            <p:ph type="sldNum" sz="quarter" idx="12"/>
          </p:nvPr>
        </p:nvSpPr>
        <p:spPr/>
        <p:txBody>
          <a:bodyPr/>
          <a:lstStyle>
            <a:lvl1pPr>
              <a:defRPr>
                <a:solidFill>
                  <a:srgbClr val="FFFFFF"/>
                </a:solidFill>
              </a:defRPr>
            </a:lvl1pPr>
            <a:extLst/>
          </a:lstStyle>
          <a:p>
            <a:pPr>
              <a:defRPr/>
            </a:pPr>
            <a:fld id="{6C450CE0-4EBE-465B-8B9B-97EA7C7061A2}" type="slidenum">
              <a:rPr lang="en-US"/>
              <a:pPr>
                <a:defRPr/>
              </a:pPr>
              <a:t>‹#›</a:t>
            </a:fld>
            <a:endParaRPr lang="en-US"/>
          </a:p>
        </p:txBody>
      </p:sp>
      <p:sp>
        <p:nvSpPr>
          <p:cNvPr id="5" name="Rectangle 7"/>
          <p:cNvSpPr>
            <a:spLocks noGrp="1"/>
          </p:cNvSpPr>
          <p:nvPr>
            <p:ph type="ftr" sz="quarter" idx="13"/>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7" name="Rectangle 14"/>
          <p:cNvSpPr/>
          <p:nvPr userDrawn="1"/>
        </p:nvSpPr>
        <p:spPr>
          <a:xfrm rot="16200000">
            <a:off x="5315744" y="3269456"/>
            <a:ext cx="6858000" cy="319088"/>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22"/>
          <p:cNvSpPr/>
          <p:nvPr userDrawn="1"/>
        </p:nvSpPr>
        <p:spPr>
          <a:xfrm rot="16200000">
            <a:off x="5628482" y="3342481"/>
            <a:ext cx="6858000" cy="173037"/>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23"/>
          <p:cNvSpPr/>
          <p:nvPr userDrawn="1"/>
        </p:nvSpPr>
        <p:spPr>
          <a:xfrm>
            <a:off x="8896350" y="0"/>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6"/>
          <p:cNvSpPr/>
          <p:nvPr/>
        </p:nvSpPr>
        <p:spPr>
          <a:xfrm rot="10800000" flipV="1">
            <a:off x="434975"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1"/>
          <p:cNvSpPr/>
          <p:nvPr userDrawn="1"/>
        </p:nvSpPr>
        <p:spPr>
          <a:xfrm>
            <a:off x="434975"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6" name="Text Placeholder 5"/>
          <p:cNvSpPr>
            <a:spLocks noGrp="1"/>
          </p:cNvSpPr>
          <p:nvPr>
            <p:ph type="body" sz="quarter" idx="16"/>
          </p:nvPr>
        </p:nvSpPr>
        <p:spPr>
          <a:xfrm>
            <a:off x="435429" y="5791200"/>
            <a:ext cx="7086600" cy="381000"/>
          </a:xfrm>
          <a:solidFill>
            <a:schemeClr val="accent3"/>
          </a:solidFill>
        </p:spPr>
        <p:txBody>
          <a:bodyPr anchor="ctr"/>
          <a:lstStyle>
            <a:lvl1pPr marL="0" indent="0" algn="l">
              <a:buFontTx/>
              <a:buNone/>
              <a:defRPr sz="1200">
                <a:solidFill>
                  <a:srgbClr val="FFFFFF"/>
                </a:solidFill>
              </a:defRPr>
            </a:lvl1pPr>
            <a:extLst/>
          </a:lstStyle>
          <a:p>
            <a:pPr lvl="0"/>
            <a:r>
              <a:rPr lang="en-US" dirty="0"/>
              <a:t>Click to edit Master text styles</a:t>
            </a:r>
          </a:p>
        </p:txBody>
      </p:sp>
      <p:sp>
        <p:nvSpPr>
          <p:cNvPr id="19" name="Text Placeholder 18"/>
          <p:cNvSpPr>
            <a:spLocks noGrp="1"/>
          </p:cNvSpPr>
          <p:nvPr>
            <p:ph type="body" sz="quarter" idx="17"/>
          </p:nvPr>
        </p:nvSpPr>
        <p:spPr>
          <a:xfrm>
            <a:off x="435429" y="4495800"/>
            <a:ext cx="7086600" cy="1295400"/>
          </a:xfrm>
          <a:solidFill>
            <a:schemeClr val="accent6"/>
          </a:solidFill>
        </p:spPr>
        <p:txBody>
          <a:bodyPr anchor="ctr"/>
          <a:lstStyle>
            <a:lvl1pPr marL="0" indent="0" algn="l">
              <a:buFontTx/>
              <a:buNone/>
              <a:defRPr sz="3200">
                <a:solidFill>
                  <a:srgbClr val="FFFFFF"/>
                </a:solidFill>
              </a:defRPr>
            </a:lvl1pPr>
            <a:extLst/>
          </a:lstStyle>
          <a:p>
            <a:pPr lvl="0"/>
            <a:r>
              <a:rPr lang="en-US" dirty="0"/>
              <a:t>Click to edit Master text styles</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4" name="Rectangle 17"/>
          <p:cNvSpPr>
            <a:spLocks noGrp="1"/>
          </p:cNvSpPr>
          <p:nvPr>
            <p:ph type="dt" sz="half" idx="20"/>
          </p:nvPr>
        </p:nvSpPr>
        <p:spPr/>
        <p:txBody>
          <a:bodyPr/>
          <a:lstStyle>
            <a:lvl1pPr>
              <a:defRPr/>
            </a:lvl1pPr>
            <a:extLst/>
          </a:lstStyle>
          <a:p>
            <a:pPr>
              <a:defRPr/>
            </a:pPr>
            <a:fld id="{51EE4D4E-CB6A-49B9-9A82-EC0A263EF558}" type="datetimeFigureOut">
              <a:rPr lang="en-US"/>
              <a:pPr>
                <a:defRPr/>
              </a:pPr>
              <a:t>11/22/2019</a:t>
            </a:fld>
            <a:endParaRPr lang="en-US"/>
          </a:p>
        </p:txBody>
      </p:sp>
      <p:sp>
        <p:nvSpPr>
          <p:cNvPr id="15" name="Rectangle 19"/>
          <p:cNvSpPr>
            <a:spLocks noGrp="1"/>
          </p:cNvSpPr>
          <p:nvPr>
            <p:ph type="sldNum" sz="quarter" idx="21"/>
          </p:nvPr>
        </p:nvSpPr>
        <p:spPr/>
        <p:txBody>
          <a:bodyPr/>
          <a:lstStyle>
            <a:lvl1pPr>
              <a:defRPr>
                <a:solidFill>
                  <a:srgbClr val="FFFFFF"/>
                </a:solidFill>
              </a:defRPr>
            </a:lvl1pPr>
            <a:extLst/>
          </a:lstStyle>
          <a:p>
            <a:pPr>
              <a:defRPr/>
            </a:pPr>
            <a:fld id="{60AAD999-CBB7-485D-B5D7-8636CF56573F}" type="slidenum">
              <a:rPr lang="en-US"/>
              <a:pPr>
                <a:defRPr/>
              </a:pPr>
              <a:t>‹#›</a:t>
            </a:fld>
            <a:endParaRPr lang="en-US"/>
          </a:p>
        </p:txBody>
      </p:sp>
      <p:sp>
        <p:nvSpPr>
          <p:cNvPr id="16" name="Rectangle 20"/>
          <p:cNvSpPr>
            <a:spLocks noGrp="1"/>
          </p:cNvSpPr>
          <p:nvPr>
            <p:ph type="ftr" sz="quarter" idx="22"/>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8" name="Text Placeholder 7"/>
          <p:cNvSpPr>
            <a:spLocks noGrp="1"/>
          </p:cNvSpPr>
          <p:nvPr>
            <p:ph type="body" sz="quarter" idx="14"/>
          </p:nvPr>
        </p:nvSpPr>
        <p:spPr>
          <a:xfrm>
            <a:off x="685800" y="5257800"/>
            <a:ext cx="3429000" cy="1219200"/>
          </a:xfrm>
        </p:spPr>
        <p:txBody>
          <a:bodyPr/>
          <a:lstStyle>
            <a:lvl1pPr marL="0" marR="0" indent="0" algn="r">
              <a:buFontTx/>
              <a:buNone/>
              <a:defRPr sz="1800" baseline="0"/>
            </a:lvl1pPr>
            <a:extLst/>
          </a:lstStyle>
          <a:p>
            <a:pPr lvl="0"/>
            <a:r>
              <a:rPr lang="en-US" dirty="0"/>
              <a:t>Click to edit Master text styles</a:t>
            </a:r>
          </a:p>
        </p:txBody>
      </p:sp>
      <p:sp>
        <p:nvSpPr>
          <p:cNvPr id="14" name="Text Placeholder 13"/>
          <p:cNvSpPr>
            <a:spLocks noGrp="1"/>
          </p:cNvSpPr>
          <p:nvPr>
            <p:ph type="body" sz="quarter" idx="15"/>
          </p:nvPr>
        </p:nvSpPr>
        <p:spPr>
          <a:xfrm>
            <a:off x="4343400" y="5257800"/>
            <a:ext cx="3429000" cy="1219200"/>
          </a:xfrm>
        </p:spPr>
        <p:txBody>
          <a:bodyPr/>
          <a:lstStyle>
            <a:lvl1pPr marL="0" marR="0" indent="0" algn="r">
              <a:buFontTx/>
              <a:buNone/>
              <a:defRPr sz="1800" baseline="0"/>
            </a:lvl1pPr>
            <a:extLst/>
          </a:lstStyle>
          <a:p>
            <a:pPr lvl="0"/>
            <a:r>
              <a:rPr lang="en-US" dirty="0"/>
              <a:t>Click to edit Master text styles</a:t>
            </a:r>
          </a:p>
        </p:txBody>
      </p:sp>
      <p:sp>
        <p:nvSpPr>
          <p:cNvPr id="6" name="Rectangle 5"/>
          <p:cNvSpPr>
            <a:spLocks noGrp="1"/>
          </p:cNvSpPr>
          <p:nvPr>
            <p:ph type="dt" sz="half" idx="16"/>
          </p:nvPr>
        </p:nvSpPr>
        <p:spPr/>
        <p:txBody>
          <a:bodyPr/>
          <a:lstStyle>
            <a:lvl1pPr>
              <a:defRPr/>
            </a:lvl1pPr>
            <a:extLst/>
          </a:lstStyle>
          <a:p>
            <a:pPr>
              <a:defRPr/>
            </a:pPr>
            <a:fld id="{0DDDF91D-899C-48CF-AD69-E8CF03499CB2}" type="datetimeFigureOut">
              <a:rPr lang="en-US"/>
              <a:pPr>
                <a:defRPr/>
              </a:pPr>
              <a:t>11/22/2019</a:t>
            </a:fld>
            <a:endParaRPr lang="en-US"/>
          </a:p>
        </p:txBody>
      </p:sp>
      <p:sp>
        <p:nvSpPr>
          <p:cNvPr id="7" name="Rectangle 6"/>
          <p:cNvSpPr>
            <a:spLocks noGrp="1"/>
          </p:cNvSpPr>
          <p:nvPr>
            <p:ph type="sldNum" sz="quarter" idx="17"/>
          </p:nvPr>
        </p:nvSpPr>
        <p:spPr/>
        <p:txBody>
          <a:bodyPr/>
          <a:lstStyle>
            <a:lvl1pPr>
              <a:defRPr>
                <a:solidFill>
                  <a:srgbClr val="FFFFFF"/>
                </a:solidFill>
              </a:defRPr>
            </a:lvl1pPr>
            <a:extLst/>
          </a:lstStyle>
          <a:p>
            <a:pPr>
              <a:defRPr/>
            </a:pPr>
            <a:fld id="{F846BF8A-367D-4DF5-8809-FE7DE10D952B}" type="slidenum">
              <a:rPr lang="en-US"/>
              <a:pPr>
                <a:defRPr/>
              </a:pPr>
              <a:t>‹#›</a:t>
            </a:fld>
            <a:endParaRPr lang="en-US"/>
          </a:p>
        </p:txBody>
      </p:sp>
      <p:sp>
        <p:nvSpPr>
          <p:cNvPr id="9" name="Rectangle 8"/>
          <p:cNvSpPr>
            <a:spLocks noGrp="1"/>
          </p:cNvSpPr>
          <p:nvPr>
            <p:ph type="ftr" sz="quarter" idx="18"/>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4" name="Text Placeholder 23"/>
          <p:cNvSpPr>
            <a:spLocks noGrp="1"/>
          </p:cNvSpPr>
          <p:nvPr>
            <p:ph type="body" sz="quarter" idx="16"/>
          </p:nvPr>
        </p:nvSpPr>
        <p:spPr>
          <a:xfrm>
            <a:off x="152400" y="4267200"/>
            <a:ext cx="4038600" cy="1066800"/>
          </a:xfrm>
        </p:spPr>
        <p:txBody>
          <a:bodyPr/>
          <a:lstStyle>
            <a:lvl1pPr marL="0" marR="0" indent="0" algn="r">
              <a:buFontTx/>
              <a:buNone/>
              <a:defRPr sz="1800" baseline="0"/>
            </a:lvl1pPr>
            <a:extLst/>
          </a:lstStyle>
          <a:p>
            <a:pPr lvl="0"/>
            <a:r>
              <a:rPr lang="en-US" dirty="0"/>
              <a:t>Click to edit Master text styles</a:t>
            </a:r>
          </a:p>
        </p:txBody>
      </p:sp>
      <p:sp>
        <p:nvSpPr>
          <p:cNvPr id="2" name="Text Placeholder 1"/>
          <p:cNvSpPr>
            <a:spLocks noGrp="1"/>
          </p:cNvSpPr>
          <p:nvPr>
            <p:ph type="body" sz="quarter" idx="17"/>
          </p:nvPr>
        </p:nvSpPr>
        <p:spPr>
          <a:xfrm>
            <a:off x="4343400" y="4267200"/>
            <a:ext cx="4038600" cy="1066800"/>
          </a:xfrm>
        </p:spPr>
        <p:txBody>
          <a:bodyPr/>
          <a:lstStyle>
            <a:lvl1pPr marL="0" marR="0" indent="0" algn="r">
              <a:buFontTx/>
              <a:buNone/>
              <a:defRPr sz="1800" baseline="0"/>
            </a:lvl1pPr>
            <a:extLst/>
          </a:lstStyle>
          <a:p>
            <a:pPr lvl="0"/>
            <a:r>
              <a:rPr lang="en-US" dirty="0"/>
              <a:t>Click to edit Master text styles</a:t>
            </a:r>
          </a:p>
        </p:txBody>
      </p:sp>
      <p:sp>
        <p:nvSpPr>
          <p:cNvPr id="6" name="Rectangle 5"/>
          <p:cNvSpPr>
            <a:spLocks noGrp="1"/>
          </p:cNvSpPr>
          <p:nvPr>
            <p:ph type="dt" sz="half" idx="18"/>
          </p:nvPr>
        </p:nvSpPr>
        <p:spPr/>
        <p:txBody>
          <a:bodyPr/>
          <a:lstStyle>
            <a:lvl1pPr>
              <a:defRPr/>
            </a:lvl1pPr>
            <a:extLst/>
          </a:lstStyle>
          <a:p>
            <a:pPr>
              <a:defRPr/>
            </a:pPr>
            <a:fld id="{0A5ACC8E-AE7E-4FEA-B6DB-AB496750AB34}" type="datetimeFigureOut">
              <a:rPr lang="en-US"/>
              <a:pPr>
                <a:defRPr/>
              </a:pPr>
              <a:t>11/22/2019</a:t>
            </a:fld>
            <a:endParaRPr lang="en-US"/>
          </a:p>
        </p:txBody>
      </p:sp>
      <p:sp>
        <p:nvSpPr>
          <p:cNvPr id="7" name="Rectangle 6"/>
          <p:cNvSpPr>
            <a:spLocks noGrp="1"/>
          </p:cNvSpPr>
          <p:nvPr>
            <p:ph type="sldNum" sz="quarter" idx="19"/>
          </p:nvPr>
        </p:nvSpPr>
        <p:spPr/>
        <p:txBody>
          <a:bodyPr/>
          <a:lstStyle>
            <a:lvl1pPr>
              <a:defRPr>
                <a:solidFill>
                  <a:srgbClr val="FFFFFF"/>
                </a:solidFill>
              </a:defRPr>
            </a:lvl1pPr>
            <a:extLst/>
          </a:lstStyle>
          <a:p>
            <a:pPr>
              <a:defRPr/>
            </a:pPr>
            <a:fld id="{3C4924CF-8FE7-4621-8637-7ECB78972FD1}" type="slidenum">
              <a:rPr lang="en-US"/>
              <a:pPr>
                <a:defRPr/>
              </a:pPr>
              <a:t>‹#›</a:t>
            </a:fld>
            <a:endParaRPr lang="en-US"/>
          </a:p>
        </p:txBody>
      </p:sp>
      <p:sp>
        <p:nvSpPr>
          <p:cNvPr id="9" name="Rectangle 8"/>
          <p:cNvSpPr>
            <a:spLocks noGrp="1"/>
          </p:cNvSpPr>
          <p:nvPr>
            <p:ph type="ftr" sz="quarter" idx="20"/>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9" name="Text Placeholder 8"/>
          <p:cNvSpPr>
            <a:spLocks noGrp="1"/>
          </p:cNvSpPr>
          <p:nvPr>
            <p:ph type="body" sz="quarter" idx="13"/>
          </p:nvPr>
        </p:nvSpPr>
        <p:spPr>
          <a:xfrm>
            <a:off x="4724400" y="3124200"/>
            <a:ext cx="3694177" cy="2983987"/>
          </a:xfrm>
        </p:spPr>
        <p:txBody>
          <a:bodyPr/>
          <a:lstStyle>
            <a:lvl1pPr marL="0" marR="0" indent="0" algn="l">
              <a:buFontTx/>
              <a:buNone/>
              <a:defRPr sz="2000" i="0"/>
            </a:lvl1pPr>
            <a:extLst/>
          </a:lstStyle>
          <a:p>
            <a:pPr lvl="0"/>
            <a:r>
              <a:rPr lang="en-US" dirty="0"/>
              <a:t>Click to edit Master text styles</a:t>
            </a:r>
          </a:p>
        </p:txBody>
      </p:sp>
      <p:sp>
        <p:nvSpPr>
          <p:cNvPr id="5" name="Rectangle 4"/>
          <p:cNvSpPr>
            <a:spLocks noGrp="1"/>
          </p:cNvSpPr>
          <p:nvPr>
            <p:ph type="dt" sz="half" idx="14"/>
          </p:nvPr>
        </p:nvSpPr>
        <p:spPr/>
        <p:txBody>
          <a:bodyPr/>
          <a:lstStyle>
            <a:lvl1pPr>
              <a:defRPr/>
            </a:lvl1pPr>
            <a:extLst/>
          </a:lstStyle>
          <a:p>
            <a:pPr>
              <a:defRPr/>
            </a:pPr>
            <a:fld id="{B5F5B3A6-3EB6-4270-A94D-B24F0EC8DC5E}" type="datetimeFigureOut">
              <a:rPr lang="en-US"/>
              <a:pPr>
                <a:defRPr/>
              </a:pPr>
              <a:t>11/22/2019</a:t>
            </a:fld>
            <a:endParaRPr lang="en-US"/>
          </a:p>
        </p:txBody>
      </p:sp>
      <p:sp>
        <p:nvSpPr>
          <p:cNvPr id="6" name="Rectangle 5"/>
          <p:cNvSpPr>
            <a:spLocks noGrp="1"/>
          </p:cNvSpPr>
          <p:nvPr>
            <p:ph type="sldNum" sz="quarter" idx="15"/>
          </p:nvPr>
        </p:nvSpPr>
        <p:spPr/>
        <p:txBody>
          <a:bodyPr/>
          <a:lstStyle>
            <a:lvl1pPr>
              <a:defRPr>
                <a:solidFill>
                  <a:srgbClr val="FFFFFF"/>
                </a:solidFill>
              </a:defRPr>
            </a:lvl1pPr>
            <a:extLst/>
          </a:lstStyle>
          <a:p>
            <a:pPr>
              <a:defRPr/>
            </a:pPr>
            <a:fld id="{2B26A7E2-E1A2-4575-9C8A-556B009EAD91}" type="slidenum">
              <a:rPr lang="en-US"/>
              <a:pPr>
                <a:defRPr/>
              </a:pPr>
              <a:t>‹#›</a:t>
            </a:fld>
            <a:endParaRPr lang="en-US"/>
          </a:p>
        </p:txBody>
      </p:sp>
      <p:sp>
        <p:nvSpPr>
          <p:cNvPr id="7" name="Rectangle 6"/>
          <p:cNvSpPr>
            <a:spLocks noGrp="1"/>
          </p:cNvSpPr>
          <p:nvPr>
            <p:ph type="ftr" sz="quarter" idx="16"/>
          </p:nvPr>
        </p:nvSpPr>
        <p:spPr/>
        <p:txBody>
          <a:bodyPr/>
          <a:lstStyle>
            <a:lvl1pPr>
              <a:defRPr/>
            </a:lvl1pPr>
            <a:extLst/>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8" name="Rectangle 29"/>
          <p:cNvSpPr/>
          <p:nvPr/>
        </p:nvSpPr>
        <p:spPr>
          <a:xfrm>
            <a:off x="8890000"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lvl="0"/>
            <a:r>
              <a:rPr lang="en-US" noProof="0"/>
              <a:t>Click icon to add picture</a:t>
            </a:r>
            <a:endParaRPr lang="en-US" noProof="0" dirty="0"/>
          </a:p>
        </p:txBody>
      </p:sp>
      <p:sp>
        <p:nvSpPr>
          <p:cNvPr id="2" name="Text Placeholder 1"/>
          <p:cNvSpPr>
            <a:spLocks noGrp="1"/>
          </p:cNvSpPr>
          <p:nvPr>
            <p:ph type="body" sz="quarter" idx="13"/>
          </p:nvPr>
        </p:nvSpPr>
        <p:spPr>
          <a:xfrm>
            <a:off x="228600" y="4343400"/>
            <a:ext cx="2590800" cy="1676400"/>
          </a:xfrm>
        </p:spPr>
        <p:txBody>
          <a:bodyPr>
            <a:noAutofit/>
          </a:bodyPr>
          <a:lstStyle>
            <a:lvl1pPr marL="0" marR="0" indent="0" algn="l">
              <a:buFontTx/>
              <a:buNone/>
              <a:defRPr sz="2000" baseline="0"/>
            </a:lvl1pPr>
            <a:extLst/>
          </a:lstStyle>
          <a:p>
            <a:pPr lvl="0"/>
            <a:r>
              <a:rPr lang="en-US" dirty="0"/>
              <a:t>Click to edit Master text styles</a:t>
            </a:r>
          </a:p>
        </p:txBody>
      </p:sp>
      <p:sp>
        <p:nvSpPr>
          <p:cNvPr id="15" name="Text Placeholder 14"/>
          <p:cNvSpPr>
            <a:spLocks noGrp="1"/>
          </p:cNvSpPr>
          <p:nvPr>
            <p:ph type="body" sz="quarter" idx="14"/>
          </p:nvPr>
        </p:nvSpPr>
        <p:spPr>
          <a:xfrm>
            <a:off x="3048000" y="4343400"/>
            <a:ext cx="2590800" cy="1676400"/>
          </a:xfrm>
        </p:spPr>
        <p:txBody>
          <a:bodyPr>
            <a:noAutofit/>
          </a:bodyPr>
          <a:lstStyle>
            <a:lvl1pPr marL="0" marR="0" indent="0" algn="l">
              <a:buFontTx/>
              <a:buNone/>
              <a:defRPr sz="2000" baseline="0"/>
            </a:lvl1pPr>
            <a:extLst/>
          </a:lstStyle>
          <a:p>
            <a:pPr lvl="0"/>
            <a:r>
              <a:rPr lang="en-US" dirty="0"/>
              <a:t>Click to edit Master text styles</a:t>
            </a:r>
          </a:p>
        </p:txBody>
      </p:sp>
      <p:sp>
        <p:nvSpPr>
          <p:cNvPr id="13" name="Text Placeholder 12"/>
          <p:cNvSpPr>
            <a:spLocks noGrp="1"/>
          </p:cNvSpPr>
          <p:nvPr>
            <p:ph type="body" sz="quarter" idx="15"/>
          </p:nvPr>
        </p:nvSpPr>
        <p:spPr>
          <a:xfrm>
            <a:off x="5867400" y="4343400"/>
            <a:ext cx="2590800" cy="1676400"/>
          </a:xfrm>
        </p:spPr>
        <p:txBody>
          <a:bodyPr>
            <a:noAutofit/>
          </a:bodyPr>
          <a:lstStyle>
            <a:lvl1pPr marL="0" marR="0" indent="0" algn="l">
              <a:buFontTx/>
              <a:buNone/>
              <a:defRPr sz="2000" baseline="0"/>
            </a:lvl1pPr>
            <a:extLst/>
          </a:lstStyle>
          <a:p>
            <a:pPr lvl="0"/>
            <a:r>
              <a:rPr lang="en-US" dirty="0"/>
              <a:t>Click to edit Master text styles</a:t>
            </a:r>
          </a:p>
        </p:txBody>
      </p:sp>
      <p:sp>
        <p:nvSpPr>
          <p:cNvPr id="9" name="Rectangle 8"/>
          <p:cNvSpPr>
            <a:spLocks noGrp="1"/>
          </p:cNvSpPr>
          <p:nvPr>
            <p:ph type="dt" sz="half" idx="16"/>
          </p:nvPr>
        </p:nvSpPr>
        <p:spPr/>
        <p:txBody>
          <a:bodyPr/>
          <a:lstStyle>
            <a:lvl1pPr>
              <a:defRPr/>
            </a:lvl1pPr>
            <a:extLst/>
          </a:lstStyle>
          <a:p>
            <a:pPr>
              <a:defRPr/>
            </a:pPr>
            <a:fld id="{E19AB36B-AB28-44C5-8A21-4A1DE1CFAA12}" type="datetimeFigureOut">
              <a:rPr lang="en-US"/>
              <a:pPr>
                <a:defRPr/>
              </a:pPr>
              <a:t>11/22/2019</a:t>
            </a:fld>
            <a:endParaRPr lang="en-US"/>
          </a:p>
        </p:txBody>
      </p:sp>
      <p:sp>
        <p:nvSpPr>
          <p:cNvPr id="11" name="Rectangle 10"/>
          <p:cNvSpPr>
            <a:spLocks noGrp="1"/>
          </p:cNvSpPr>
          <p:nvPr>
            <p:ph type="sldNum" sz="quarter" idx="17"/>
          </p:nvPr>
        </p:nvSpPr>
        <p:spPr/>
        <p:txBody>
          <a:bodyPr/>
          <a:lstStyle>
            <a:lvl1pPr>
              <a:defRPr>
                <a:solidFill>
                  <a:srgbClr val="FFFFFF"/>
                </a:solidFill>
              </a:defRPr>
            </a:lvl1pPr>
            <a:extLst/>
          </a:lstStyle>
          <a:p>
            <a:pPr>
              <a:defRPr/>
            </a:pPr>
            <a:fld id="{8432668A-99AB-452C-B216-69427C30D0BE}" type="slidenum">
              <a:rPr lang="en-US"/>
              <a:pPr>
                <a:defRPr/>
              </a:pPr>
              <a:t>‹#›</a:t>
            </a:fld>
            <a:endParaRPr lang="en-US"/>
          </a:p>
        </p:txBody>
      </p:sp>
      <p:sp>
        <p:nvSpPr>
          <p:cNvPr id="12" name="Rectangle 11"/>
          <p:cNvSpPr>
            <a:spLocks noGrp="1"/>
          </p:cNvSpPr>
          <p:nvPr>
            <p:ph type="ftr" sz="quarter" idx="18"/>
          </p:nvPr>
        </p:nvSpPr>
        <p:spPr/>
        <p:txBody>
          <a:bodyPr/>
          <a:lstStyle>
            <a:lvl1pPr>
              <a:defRPr/>
            </a:lvl1pPr>
            <a:extLst/>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rot="16200000">
            <a:off x="5315744" y="3269456"/>
            <a:ext cx="6858000" cy="319088"/>
          </a:xfrm>
          <a:prstGeom prst="rect">
            <a:avLst/>
          </a:prstGeom>
          <a:solidFill>
            <a:srgbClr val="00B0F0"/>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rot="16200000">
            <a:off x="5628482" y="3342481"/>
            <a:ext cx="6858000" cy="173037"/>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457200" y="274638"/>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600200"/>
            <a:ext cx="784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7696201" y="1012825"/>
            <a:ext cx="2133600" cy="365125"/>
          </a:xfrm>
          <a:prstGeom prst="rect">
            <a:avLst/>
          </a:prstGeom>
        </p:spPr>
        <p:txBody>
          <a:bodyPr vert="horz" rtlCol="0" anchor="ctr"/>
          <a:lstStyle>
            <a:lvl1pPr algn="r" fontAlgn="auto">
              <a:spcBef>
                <a:spcPts val="0"/>
              </a:spcBef>
              <a:spcAft>
                <a:spcPts val="0"/>
              </a:spcAft>
              <a:defRPr sz="1200" smtClean="0">
                <a:solidFill>
                  <a:schemeClr val="bg1"/>
                </a:solidFill>
                <a:latin typeface="+mn-lt"/>
              </a:defRPr>
            </a:lvl1pPr>
            <a:extLst/>
          </a:lstStyle>
          <a:p>
            <a:pPr>
              <a:defRPr/>
            </a:pPr>
            <a:fld id="{7C7FBD90-24C9-4034-AC35-9646B371A845}" type="datetimeFigureOut">
              <a:rPr lang="en-US"/>
              <a:pPr>
                <a:defRPr/>
              </a:pPr>
              <a:t>11/22/2019</a:t>
            </a:fld>
            <a:endParaRPr lang="en-US" dirty="0"/>
          </a:p>
        </p:txBody>
      </p:sp>
      <p:sp>
        <p:nvSpPr>
          <p:cNvPr id="5" name="Footer Placeholder 4"/>
          <p:cNvSpPr>
            <a:spLocks noGrp="1"/>
          </p:cNvSpPr>
          <p:nvPr>
            <p:ph type="ftr" sz="quarter" idx="3"/>
          </p:nvPr>
        </p:nvSpPr>
        <p:spPr>
          <a:xfrm rot="16200000">
            <a:off x="7162801" y="3832225"/>
            <a:ext cx="3200400" cy="365125"/>
          </a:xfrm>
          <a:prstGeom prst="rect">
            <a:avLst/>
          </a:prstGeom>
        </p:spPr>
        <p:txBody>
          <a:bodyPr vert="horz" rtlCol="0" anchor="ctr"/>
          <a:lstStyle>
            <a:lvl1pPr algn="l" fontAlgn="auto">
              <a:spcBef>
                <a:spcPts val="0"/>
              </a:spcBef>
              <a:spcAft>
                <a:spcPts val="0"/>
              </a:spcAft>
              <a:defRPr sz="1200" dirty="0">
                <a:solidFill>
                  <a:schemeClr val="bg1"/>
                </a:solidFill>
                <a:latin typeface="+mn-lt"/>
              </a:defRPr>
            </a:lvl1pPr>
            <a:extLst/>
          </a:lstStyle>
          <a:p>
            <a:pPr>
              <a:defRPr/>
            </a:pPr>
            <a:endParaRPr lang="en-US"/>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fontAlgn="auto">
              <a:spcBef>
                <a:spcPts val="0"/>
              </a:spcBef>
              <a:spcAft>
                <a:spcPts val="0"/>
              </a:spcAft>
              <a:defRPr sz="1200" smtClean="0">
                <a:solidFill>
                  <a:schemeClr val="bg1"/>
                </a:solidFill>
                <a:latin typeface="+mn-lt"/>
              </a:defRPr>
            </a:lvl1pPr>
            <a:extLst/>
          </a:lstStyle>
          <a:p>
            <a:pPr>
              <a:defRPr/>
            </a:pPr>
            <a:fld id="{089660E5-4630-4AA0-860F-93BCC20536A8}" type="slidenum">
              <a:rPr lang="en-US"/>
              <a:pPr>
                <a:defRPr/>
              </a:pPr>
              <a:t>‹#›</a:t>
            </a:fld>
            <a:endParaRPr lang="en-US" dirty="0"/>
          </a:p>
        </p:txBody>
      </p:sp>
      <p:sp>
        <p:nvSpPr>
          <p:cNvPr id="7" name="Rectangle 6"/>
          <p:cNvSpPr/>
          <p:nvPr/>
        </p:nvSpPr>
        <p:spPr>
          <a:xfrm>
            <a:off x="8896350"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75" r:id="rId15"/>
    <p:sldLayoutId id="2147483676" r:id="rId16"/>
    <p:sldLayoutId id="2147483701" r:id="rId17"/>
    <p:sldLayoutId id="2147483700" r:id="rId18"/>
    <p:sldLayoutId id="2147483698" r:id="rId19"/>
    <p:sldLayoutId id="2147483702" r:id="rId20"/>
    <p:sldLayoutId id="2147483699" r:id="rId21"/>
    <p:sldLayoutId id="2147483703" r:id="rId22"/>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extLst/>
    </p:titleStyle>
    <p:bodyStyle>
      <a:lvl1pPr marL="342900" indent="-342900" algn="l" rtl="0" fontAlgn="base">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2.xm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15.xml"/><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hotos\stadium4.jpg"/>
          <p:cNvPicPr/>
          <p:nvPr/>
        </p:nvPicPr>
        <p:blipFill>
          <a:blip r:embed="rId2" cstate="print">
            <a:lum bright="-16000" contrast="-53000"/>
          </a:blip>
          <a:srcRect/>
          <a:stretch>
            <a:fillRect/>
          </a:stretch>
        </p:blipFill>
        <p:spPr bwMode="auto">
          <a:xfrm>
            <a:off x="0" y="836712"/>
            <a:ext cx="9144000" cy="6021288"/>
          </a:xfrm>
          <a:prstGeom prst="rect">
            <a:avLst/>
          </a:prstGeom>
          <a:noFill/>
          <a:ln w="9525">
            <a:noFill/>
            <a:miter lim="800000"/>
            <a:headEnd/>
            <a:tailEnd/>
          </a:ln>
        </p:spPr>
      </p:pic>
      <p:sp>
        <p:nvSpPr>
          <p:cNvPr id="3" name="Content Placeholder 2"/>
          <p:cNvSpPr>
            <a:spLocks noGrp="1"/>
          </p:cNvSpPr>
          <p:nvPr>
            <p:ph idx="1"/>
          </p:nvPr>
        </p:nvSpPr>
        <p:spPr>
          <a:xfrm>
            <a:off x="0" y="692696"/>
            <a:ext cx="9144000" cy="6165304"/>
          </a:xfrm>
        </p:spPr>
        <p:txBody>
          <a:bodyPr/>
          <a:lstStyle/>
          <a:p>
            <a:pPr algn="ctr" fontAlgn="auto">
              <a:lnSpc>
                <a:spcPct val="150000"/>
              </a:lnSpc>
              <a:spcBef>
                <a:spcPts val="600"/>
              </a:spcBef>
              <a:spcAft>
                <a:spcPts val="0"/>
              </a:spcAft>
              <a:buClr>
                <a:schemeClr val="accent2"/>
              </a:buClr>
              <a:buSzPct val="85000"/>
              <a:buFont typeface="Wingdings 2" pitchFamily="18" charset="2"/>
              <a:buNone/>
              <a:defRPr/>
            </a:pPr>
            <a:r>
              <a:rPr lang="en-US" b="1" u="sng" dirty="0" smtClean="0">
                <a:solidFill>
                  <a:srgbClr val="0000CC"/>
                </a:solidFill>
                <a:latin typeface="Arial" pitchFamily="34" charset="0"/>
                <a:cs typeface="Arial" pitchFamily="34" charset="0"/>
              </a:rPr>
              <a:t>DEVELOPMENT </a:t>
            </a:r>
            <a:r>
              <a:rPr lang="en-US" b="1" u="sng" dirty="0">
                <a:solidFill>
                  <a:srgbClr val="0000CC"/>
                </a:solidFill>
                <a:latin typeface="Arial" pitchFamily="34" charset="0"/>
                <a:cs typeface="Arial" pitchFamily="34" charset="0"/>
              </a:rPr>
              <a:t>PLANNING ENVIRONMENT </a:t>
            </a:r>
            <a:r>
              <a:rPr lang="en-US" b="1" u="sng" dirty="0" smtClean="0">
                <a:solidFill>
                  <a:srgbClr val="0000CC"/>
                </a:solidFill>
                <a:latin typeface="Arial" pitchFamily="34" charset="0"/>
                <a:cs typeface="Arial" pitchFamily="34" charset="0"/>
              </a:rPr>
              <a:t>   AND </a:t>
            </a:r>
            <a:r>
              <a:rPr lang="en-US" b="1" u="sng" dirty="0">
                <a:solidFill>
                  <a:srgbClr val="0000CC"/>
                </a:solidFill>
                <a:latin typeface="Arial" pitchFamily="34" charset="0"/>
                <a:cs typeface="Arial" pitchFamily="34" charset="0"/>
              </a:rPr>
              <a:t>MANAGEMENT UNIT</a:t>
            </a:r>
          </a:p>
          <a:p>
            <a:pPr algn="ctr" fontAlgn="auto">
              <a:lnSpc>
                <a:spcPct val="150000"/>
              </a:lnSpc>
              <a:spcBef>
                <a:spcPts val="600"/>
              </a:spcBef>
              <a:spcAft>
                <a:spcPts val="0"/>
              </a:spcAft>
              <a:buClr>
                <a:schemeClr val="accent2"/>
              </a:buClr>
              <a:buSzPct val="85000"/>
              <a:buFont typeface="Wingdings 2" pitchFamily="18" charset="2"/>
              <a:buNone/>
              <a:defRPr/>
            </a:pPr>
            <a:r>
              <a:rPr lang="en-US" sz="3600" b="1" dirty="0">
                <a:solidFill>
                  <a:srgbClr val="0000CC"/>
                </a:solidFill>
                <a:latin typeface="AvantGarde" pitchFamily="34" charset="0"/>
              </a:rPr>
              <a:t>  </a:t>
            </a:r>
            <a:r>
              <a:rPr lang="en-US" b="1" u="sng" dirty="0">
                <a:solidFill>
                  <a:srgbClr val="0000CC"/>
                </a:solidFill>
                <a:latin typeface="Arial" pitchFamily="34" charset="0"/>
                <a:cs typeface="Arial" pitchFamily="34" charset="0"/>
              </a:rPr>
              <a:t>PROBLEM BUILDINGS DIVISION </a:t>
            </a:r>
            <a:endParaRPr lang="en-US" b="1" u="sng" dirty="0" smtClean="0">
              <a:solidFill>
                <a:srgbClr val="0000CC"/>
              </a:solidFill>
              <a:latin typeface="Arial" pitchFamily="34" charset="0"/>
              <a:cs typeface="Arial" pitchFamily="34" charset="0"/>
            </a:endParaRPr>
          </a:p>
          <a:p>
            <a:pPr algn="ctr" fontAlgn="auto">
              <a:lnSpc>
                <a:spcPct val="150000"/>
              </a:lnSpc>
              <a:spcBef>
                <a:spcPts val="600"/>
              </a:spcBef>
              <a:spcAft>
                <a:spcPts val="0"/>
              </a:spcAft>
              <a:buClr>
                <a:schemeClr val="accent2"/>
              </a:buClr>
              <a:buSzPct val="85000"/>
              <a:buFont typeface="Wingdings 2" pitchFamily="18" charset="2"/>
              <a:buNone/>
              <a:defRPr/>
            </a:pPr>
            <a:endParaRPr lang="en-US" b="1" u="sng" dirty="0">
              <a:solidFill>
                <a:srgbClr val="0000CC"/>
              </a:solidFill>
              <a:latin typeface="Arial" pitchFamily="34" charset="0"/>
              <a:cs typeface="Arial" pitchFamily="34" charset="0"/>
            </a:endParaRPr>
          </a:p>
          <a:p>
            <a:pPr algn="ctr" fontAlgn="auto">
              <a:lnSpc>
                <a:spcPct val="150000"/>
              </a:lnSpc>
              <a:spcBef>
                <a:spcPts val="600"/>
              </a:spcBef>
              <a:spcAft>
                <a:spcPts val="0"/>
              </a:spcAft>
              <a:buClr>
                <a:schemeClr val="accent2"/>
              </a:buClr>
              <a:buSzPct val="85000"/>
              <a:buFont typeface="Wingdings 2" pitchFamily="18" charset="2"/>
              <a:buNone/>
              <a:defRPr/>
            </a:pPr>
            <a:endParaRPr lang="en-US" b="1" u="sng" dirty="0">
              <a:solidFill>
                <a:srgbClr val="0000CC"/>
              </a:solidFill>
              <a:latin typeface="Arial" pitchFamily="34" charset="0"/>
              <a:cs typeface="Arial" pitchFamily="34" charset="0"/>
            </a:endParaRPr>
          </a:p>
          <a:p>
            <a:pPr algn="ctr" fontAlgn="auto">
              <a:lnSpc>
                <a:spcPct val="150000"/>
              </a:lnSpc>
              <a:spcBef>
                <a:spcPts val="600"/>
              </a:spcBef>
              <a:spcAft>
                <a:spcPts val="0"/>
              </a:spcAft>
              <a:buClr>
                <a:schemeClr val="accent2"/>
              </a:buClr>
              <a:buSzPct val="85000"/>
              <a:buFont typeface="Wingdings 2" pitchFamily="18" charset="2"/>
              <a:buNone/>
              <a:defRPr/>
            </a:pPr>
            <a:r>
              <a:rPr lang="en-US" sz="2800" b="1" u="sng" dirty="0" smtClean="0">
                <a:solidFill>
                  <a:schemeClr val="accent3"/>
                </a:solidFill>
                <a:latin typeface="AvantGarde" pitchFamily="34" charset="0"/>
              </a:rPr>
              <a:t>BCO CONVENTION - BITOU MUNICIPALITY</a:t>
            </a:r>
          </a:p>
          <a:p>
            <a:pPr algn="ctr" fontAlgn="auto">
              <a:lnSpc>
                <a:spcPct val="150000"/>
              </a:lnSpc>
              <a:spcBef>
                <a:spcPts val="600"/>
              </a:spcBef>
              <a:spcAft>
                <a:spcPts val="0"/>
              </a:spcAft>
              <a:buClr>
                <a:schemeClr val="accent2"/>
              </a:buClr>
              <a:buSzPct val="85000"/>
              <a:buFont typeface="Wingdings 2" pitchFamily="18" charset="2"/>
              <a:buNone/>
              <a:defRPr/>
            </a:pPr>
            <a:r>
              <a:rPr lang="en-US" sz="2800" b="1" dirty="0" smtClean="0">
                <a:solidFill>
                  <a:schemeClr val="accent3"/>
                </a:solidFill>
                <a:latin typeface="AvantGarde" pitchFamily="34" charset="0"/>
              </a:rPr>
              <a:t>22</a:t>
            </a:r>
            <a:r>
              <a:rPr lang="en-US" sz="2800" b="1" baseline="30000" dirty="0" smtClean="0">
                <a:solidFill>
                  <a:schemeClr val="accent3"/>
                </a:solidFill>
                <a:latin typeface="AvantGarde" pitchFamily="34" charset="0"/>
              </a:rPr>
              <a:t>nd</a:t>
            </a:r>
            <a:r>
              <a:rPr lang="en-US" sz="2800" b="1" dirty="0" smtClean="0">
                <a:solidFill>
                  <a:schemeClr val="accent3"/>
                </a:solidFill>
                <a:latin typeface="AvantGarde" pitchFamily="34" charset="0"/>
              </a:rPr>
              <a:t> November </a:t>
            </a:r>
            <a:r>
              <a:rPr lang="en-US" sz="2800" b="1" dirty="0">
                <a:solidFill>
                  <a:schemeClr val="accent3"/>
                </a:solidFill>
                <a:latin typeface="AvantGarde" pitchFamily="34" charset="0"/>
              </a:rPr>
              <a:t>2019</a:t>
            </a:r>
          </a:p>
          <a:p>
            <a:pPr algn="ctr" fontAlgn="auto">
              <a:lnSpc>
                <a:spcPct val="150000"/>
              </a:lnSpc>
              <a:spcBef>
                <a:spcPts val="600"/>
              </a:spcBef>
              <a:spcAft>
                <a:spcPts val="0"/>
              </a:spcAft>
              <a:buClr>
                <a:schemeClr val="accent2"/>
              </a:buClr>
              <a:buSzPct val="85000"/>
              <a:buFont typeface="Wingdings 2" pitchFamily="18" charset="2"/>
              <a:buNone/>
              <a:defRPr/>
            </a:pPr>
            <a:endParaRPr lang="en-ZA" dirty="0"/>
          </a:p>
        </p:txBody>
      </p:sp>
      <p:pic>
        <p:nvPicPr>
          <p:cNvPr id="5" name="Picture 4" descr="C:\Documents and Settings\dc-pentasaib\My Documents\Work 2011\General\My Stuff\C drive\Desktop\Websites\S.A. Flag - Flying High.gif"/>
          <p:cNvPicPr/>
          <p:nvPr/>
        </p:nvPicPr>
        <p:blipFill>
          <a:blip r:embed="rId3" cstate="print"/>
          <a:srcRect/>
          <a:stretch>
            <a:fillRect/>
          </a:stretch>
        </p:blipFill>
        <p:spPr bwMode="auto">
          <a:xfrm>
            <a:off x="7956376" y="5877272"/>
            <a:ext cx="1068680" cy="785794"/>
          </a:xfrm>
          <a:prstGeom prst="rect">
            <a:avLst/>
          </a:prstGeom>
          <a:noFill/>
        </p:spPr>
      </p:pic>
      <p:pic>
        <p:nvPicPr>
          <p:cNvPr id="6" name="Picture 5" descr="C:\Documents and Settings\dc-pentasaib\My Documents\Work 2011\General\My Stuff\C drive\Desktop\Websites\S.A. Flag - Flying High.gif"/>
          <p:cNvPicPr/>
          <p:nvPr/>
        </p:nvPicPr>
        <p:blipFill>
          <a:blip r:embed="rId3" cstate="print"/>
          <a:srcRect/>
          <a:stretch>
            <a:fillRect/>
          </a:stretch>
        </p:blipFill>
        <p:spPr bwMode="auto">
          <a:xfrm>
            <a:off x="107504" y="5877272"/>
            <a:ext cx="1068680" cy="7857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c-domingo\Desktop\Correspondence  Out 2012 -13\eThekwini Background for PPT 2.jpg"/>
          <p:cNvPicPr>
            <a:picLocks noChangeAspect="1" noChangeArrowheads="1"/>
          </p:cNvPicPr>
          <p:nvPr/>
        </p:nvPicPr>
        <p:blipFill>
          <a:blip r:embed="rId2" cstate="print"/>
          <a:srcRect/>
          <a:stretch>
            <a:fillRect/>
          </a:stretch>
        </p:blipFill>
        <p:spPr bwMode="auto">
          <a:xfrm>
            <a:off x="10676" y="-99392"/>
            <a:ext cx="9144000" cy="6665952"/>
          </a:xfrm>
          <a:prstGeom prst="rect">
            <a:avLst/>
          </a:prstGeom>
          <a:noFill/>
        </p:spPr>
      </p:pic>
      <p:sp>
        <p:nvSpPr>
          <p:cNvPr id="2" name="Title 1"/>
          <p:cNvSpPr>
            <a:spLocks noGrp="1"/>
          </p:cNvSpPr>
          <p:nvPr>
            <p:ph type="title"/>
          </p:nvPr>
        </p:nvSpPr>
        <p:spPr>
          <a:xfrm>
            <a:off x="0" y="1484784"/>
            <a:ext cx="8643998" cy="1008112"/>
          </a:xfrm>
        </p:spPr>
        <p:txBody>
          <a:bodyPr/>
          <a:lstStyle/>
          <a:p>
            <a:r>
              <a:rPr lang="en-US" sz="3600" b="1" u="sng" dirty="0" smtClean="0">
                <a:solidFill>
                  <a:schemeClr val="bg2"/>
                </a:solidFill>
                <a:latin typeface="Arial Black" pitchFamily="34" charset="0"/>
              </a:rPr>
              <a:t/>
            </a:r>
            <a:br>
              <a:rPr lang="en-US" sz="3600" b="1" u="sng" dirty="0" smtClean="0">
                <a:solidFill>
                  <a:schemeClr val="bg2"/>
                </a:solidFill>
                <a:latin typeface="Arial Black" pitchFamily="34" charset="0"/>
              </a:rPr>
            </a:br>
            <a:r>
              <a:rPr lang="en-US" sz="3600" b="1" dirty="0" smtClean="0">
                <a:solidFill>
                  <a:schemeClr val="bg2">
                    <a:lumMod val="60000"/>
                    <a:lumOff val="40000"/>
                  </a:schemeClr>
                </a:solidFill>
              </a:rPr>
              <a:t/>
            </a:r>
            <a:br>
              <a:rPr lang="en-US" sz="3600" b="1" dirty="0" smtClean="0">
                <a:solidFill>
                  <a:schemeClr val="bg2">
                    <a:lumMod val="60000"/>
                    <a:lumOff val="40000"/>
                  </a:schemeClr>
                </a:solidFill>
              </a:rPr>
            </a:br>
            <a:r>
              <a:rPr lang="en-US" sz="3600" b="1" u="sng" dirty="0" smtClean="0">
                <a:solidFill>
                  <a:schemeClr val="bg2"/>
                </a:solidFill>
              </a:rPr>
              <a:t/>
            </a:r>
            <a:br>
              <a:rPr lang="en-US" sz="3600" b="1" u="sng" dirty="0" smtClean="0">
                <a:solidFill>
                  <a:schemeClr val="bg2"/>
                </a:solidFill>
              </a:rPr>
            </a:br>
            <a:endParaRPr lang="en-US" sz="4000" dirty="0">
              <a:solidFill>
                <a:schemeClr val="bg2"/>
              </a:solidFill>
              <a:latin typeface="Arial Black" pitchFamily="34" charset="0"/>
            </a:endParaRPr>
          </a:p>
        </p:txBody>
      </p:sp>
      <p:sp>
        <p:nvSpPr>
          <p:cNvPr id="4" name="Content Placeholder 3"/>
          <p:cNvSpPr>
            <a:spLocks noGrp="1"/>
          </p:cNvSpPr>
          <p:nvPr>
            <p:ph idx="1"/>
          </p:nvPr>
        </p:nvSpPr>
        <p:spPr>
          <a:xfrm>
            <a:off x="658376" y="980728"/>
            <a:ext cx="7848600" cy="5112568"/>
          </a:xfrm>
        </p:spPr>
        <p:txBody>
          <a:bodyPr/>
          <a:lstStyle/>
          <a:p>
            <a:pPr marL="0" indent="0">
              <a:buNone/>
            </a:pPr>
            <a:r>
              <a:rPr lang="en-ZA" sz="4400" b="1" u="sng" dirty="0" smtClean="0">
                <a:solidFill>
                  <a:schemeClr val="accent2"/>
                </a:solidFill>
              </a:rPr>
              <a:t>INSTITUTIONAL </a:t>
            </a:r>
            <a:r>
              <a:rPr lang="en-ZA" sz="4400" b="1" u="sng" dirty="0">
                <a:solidFill>
                  <a:schemeClr val="accent2"/>
                </a:solidFill>
              </a:rPr>
              <a:t>FUNCTIONALITY</a:t>
            </a:r>
            <a:r>
              <a:rPr lang="en-ZA" sz="4400" b="1" dirty="0">
                <a:solidFill>
                  <a:schemeClr val="accent2"/>
                </a:solidFill>
              </a:rPr>
              <a:t>:</a:t>
            </a:r>
          </a:p>
          <a:p>
            <a:r>
              <a:rPr lang="en-ZA" sz="2800" b="1" dirty="0" smtClean="0">
                <a:solidFill>
                  <a:schemeClr val="bg1"/>
                </a:solidFill>
              </a:rPr>
              <a:t>Strategic Workshop resolved that Problem Buildings be managed by DPEM.</a:t>
            </a:r>
          </a:p>
          <a:p>
            <a:r>
              <a:rPr lang="en-ZA" sz="2800" b="1" dirty="0" smtClean="0">
                <a:solidFill>
                  <a:schemeClr val="bg1"/>
                </a:solidFill>
              </a:rPr>
              <a:t>The Problem Building Division was introduced  within DPEM and organogram approved.</a:t>
            </a:r>
          </a:p>
          <a:p>
            <a:r>
              <a:rPr lang="en-ZA" sz="2800" b="1" dirty="0" smtClean="0">
                <a:solidFill>
                  <a:schemeClr val="bg1"/>
                </a:solidFill>
              </a:rPr>
              <a:t>PBSC created, merged with and took over ITRUMP formed in 1997.</a:t>
            </a:r>
          </a:p>
          <a:p>
            <a:r>
              <a:rPr lang="en-ZA" sz="2800" b="1" dirty="0" smtClean="0">
                <a:solidFill>
                  <a:schemeClr val="bg1"/>
                </a:solidFill>
              </a:rPr>
              <a:t>The first PBSC met on 24</a:t>
            </a:r>
            <a:r>
              <a:rPr lang="en-ZA" sz="2800" b="1" baseline="30000" dirty="0" smtClean="0">
                <a:solidFill>
                  <a:schemeClr val="bg1"/>
                </a:solidFill>
              </a:rPr>
              <a:t>th</a:t>
            </a:r>
            <a:r>
              <a:rPr lang="en-ZA" sz="2800" b="1" dirty="0" smtClean="0">
                <a:solidFill>
                  <a:schemeClr val="bg1"/>
                </a:solidFill>
              </a:rPr>
              <a:t> January 2019.</a:t>
            </a:r>
          </a:p>
          <a:p>
            <a:r>
              <a:rPr lang="en-ZA" sz="2800" b="1" dirty="0" smtClean="0">
                <a:solidFill>
                  <a:schemeClr val="bg1"/>
                </a:solidFill>
              </a:rPr>
              <a:t>Advocate commissioned to provide guidance aligned to PBB which resulted in a 73 page doc.</a:t>
            </a:r>
            <a:endParaRPr lang="en-ZA" sz="2800" b="1" dirty="0">
              <a:solidFill>
                <a:schemeClr val="bg1"/>
              </a:solidFill>
            </a:endParaRPr>
          </a:p>
          <a:p>
            <a:r>
              <a:rPr lang="en-ZA" sz="2800" b="1" dirty="0" smtClean="0">
                <a:solidFill>
                  <a:schemeClr val="bg1"/>
                </a:solidFill>
              </a:rPr>
              <a:t>TORs and SOP implemented.</a:t>
            </a:r>
            <a:endParaRPr lang="en-ZA" sz="2800" b="1" dirty="0">
              <a:solidFill>
                <a:schemeClr val="bg1"/>
              </a:solidFill>
            </a:endParaRPr>
          </a:p>
          <a:p>
            <a:endParaRPr lang="en-US" sz="2800" dirty="0" smtClean="0">
              <a:solidFill>
                <a:schemeClr val="bg1"/>
              </a:solidFill>
            </a:endParaRPr>
          </a:p>
          <a:p>
            <a:pPr>
              <a:buNone/>
            </a:pPr>
            <a:endParaRPr lang="en-US" sz="2800" dirty="0" smtClean="0">
              <a:solidFill>
                <a:schemeClr val="bg1"/>
              </a:solidFill>
            </a:endParaRPr>
          </a:p>
          <a:p>
            <a:pPr lvl="1"/>
            <a:endParaRPr lang="en-US" dirty="0" smtClean="0">
              <a:solidFill>
                <a:schemeClr val="bg1"/>
              </a:solidFill>
            </a:endParaRPr>
          </a:p>
          <a:p>
            <a:pPr>
              <a:buNone/>
            </a:pPr>
            <a:endParaRPr lang="en-US" sz="2800" b="1" dirty="0" smtClean="0">
              <a:solidFill>
                <a:schemeClr val="bg1"/>
              </a:solidFill>
            </a:endParaRPr>
          </a:p>
          <a:p>
            <a:pPr>
              <a:buNone/>
            </a:pPr>
            <a:endParaRPr lang="en-US" sz="2800" b="1" dirty="0" smtClean="0">
              <a:solidFill>
                <a:schemeClr val="bg1"/>
              </a:solidFill>
            </a:endParaRPr>
          </a:p>
          <a:p>
            <a:pPr>
              <a:buNone/>
            </a:pPr>
            <a:endParaRPr lang="en-US" sz="2800" dirty="0" smtClean="0">
              <a:solidFill>
                <a:schemeClr val="bg1"/>
              </a:solidFill>
            </a:endParaRPr>
          </a:p>
          <a:p>
            <a:endParaRPr lang="en-US" sz="2800" dirty="0" smtClean="0">
              <a:solidFill>
                <a:schemeClr val="bg1"/>
              </a:solidFill>
            </a:endParaRPr>
          </a:p>
          <a:p>
            <a:endParaRPr lang="en-US" sz="2800" dirty="0" smtClean="0">
              <a:solidFill>
                <a:schemeClr val="bg1"/>
              </a:solidFill>
            </a:endParaRPr>
          </a:p>
          <a:p>
            <a:endParaRPr lang="en-US" sz="2800" dirty="0" smtClean="0">
              <a:solidFill>
                <a:schemeClr val="bg1"/>
              </a:solidFill>
            </a:endParaRPr>
          </a:p>
          <a:p>
            <a:endParaRPr lang="en-US" sz="2400"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424029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101" name="Content Placeholder 100"/>
          <p:cNvPicPr>
            <a:picLocks noGrp="1" noChangeAspect="1"/>
          </p:cNvPicPr>
          <p:nvPr>
            <p:ph idx="1"/>
          </p:nvPr>
        </p:nvPicPr>
        <p:blipFill>
          <a:blip r:embed="rId2"/>
          <a:stretch>
            <a:fillRect/>
          </a:stretch>
        </p:blipFill>
        <p:spPr>
          <a:xfrm>
            <a:off x="323527" y="980727"/>
            <a:ext cx="8820473" cy="5952853"/>
          </a:xfrm>
          <a:prstGeom prst="rect">
            <a:avLst/>
          </a:prstGeom>
        </p:spPr>
      </p:pic>
    </p:spTree>
    <p:extLst>
      <p:ext uri="{BB962C8B-B14F-4D97-AF65-F5344CB8AC3E}">
        <p14:creationId xmlns:p14="http://schemas.microsoft.com/office/powerpoint/2010/main" val="144696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52736"/>
            <a:ext cx="7848600" cy="1143000"/>
          </a:xfrm>
        </p:spPr>
        <p:txBody>
          <a:bodyPr/>
          <a:lstStyle/>
          <a:p>
            <a:r>
              <a:rPr lang="en-ZA" b="1" u="sng" dirty="0" smtClean="0">
                <a:solidFill>
                  <a:srgbClr val="0000CC"/>
                </a:solidFill>
              </a:rPr>
              <a:t>Ownership Categories of Problem Buildings</a:t>
            </a:r>
            <a:r>
              <a:rPr lang="en-ZA" b="1" dirty="0" smtClean="0">
                <a:solidFill>
                  <a:srgbClr val="0000CC"/>
                </a:solidFill>
              </a:rPr>
              <a:t>: </a:t>
            </a:r>
            <a:endParaRPr lang="en-ZA" dirty="0"/>
          </a:p>
        </p:txBody>
      </p:sp>
      <p:sp>
        <p:nvSpPr>
          <p:cNvPr id="3" name="Content Placeholder 2"/>
          <p:cNvSpPr>
            <a:spLocks noGrp="1"/>
          </p:cNvSpPr>
          <p:nvPr>
            <p:ph idx="1"/>
          </p:nvPr>
        </p:nvSpPr>
        <p:spPr>
          <a:xfrm>
            <a:off x="467544" y="2492896"/>
            <a:ext cx="7848600" cy="4525963"/>
          </a:xfrm>
        </p:spPr>
        <p:txBody>
          <a:bodyPr/>
          <a:lstStyle/>
          <a:p>
            <a:pPr marL="0" lvl="0" indent="0" defTabSz="457200" eaLnBrk="0" hangingPunct="0">
              <a:buNone/>
            </a:pPr>
            <a:r>
              <a:rPr lang="en-US" b="1" dirty="0">
                <a:solidFill>
                  <a:prstClr val="black"/>
                </a:solidFill>
              </a:rPr>
              <a:t>Five categories </a:t>
            </a:r>
            <a:r>
              <a:rPr lang="en-US" b="1" dirty="0" smtClean="0">
                <a:solidFill>
                  <a:prstClr val="black"/>
                </a:solidFill>
              </a:rPr>
              <a:t>have </a:t>
            </a:r>
            <a:r>
              <a:rPr lang="en-US" b="1" dirty="0">
                <a:solidFill>
                  <a:prstClr val="black"/>
                </a:solidFill>
              </a:rPr>
              <a:t>been  identified:</a:t>
            </a:r>
          </a:p>
          <a:p>
            <a:pPr marL="514350" lvl="0" indent="-514350" defTabSz="457200" eaLnBrk="0" hangingPunct="0">
              <a:buFont typeface="+mj-lt"/>
              <a:buAutoNum type="alphaLcParenR"/>
            </a:pPr>
            <a:r>
              <a:rPr lang="en-US" dirty="0">
                <a:solidFill>
                  <a:prstClr val="black"/>
                </a:solidFill>
              </a:rPr>
              <a:t>Vacant Council owned derelict </a:t>
            </a:r>
            <a:r>
              <a:rPr lang="en-US" dirty="0" smtClean="0">
                <a:solidFill>
                  <a:prstClr val="black"/>
                </a:solidFill>
              </a:rPr>
              <a:t>buildings; </a:t>
            </a:r>
            <a:endParaRPr lang="en-US" dirty="0">
              <a:solidFill>
                <a:prstClr val="black"/>
              </a:solidFill>
            </a:endParaRPr>
          </a:p>
          <a:p>
            <a:pPr marL="514350" lvl="0" indent="-514350" defTabSz="457200" eaLnBrk="0" hangingPunct="0">
              <a:buFont typeface="+mj-lt"/>
              <a:buAutoNum type="alphaLcParenR"/>
            </a:pPr>
            <a:r>
              <a:rPr lang="en-US" dirty="0">
                <a:solidFill>
                  <a:prstClr val="black"/>
                </a:solidFill>
              </a:rPr>
              <a:t>Occupied Council owned derelict </a:t>
            </a:r>
            <a:r>
              <a:rPr lang="en-US" dirty="0" smtClean="0">
                <a:solidFill>
                  <a:prstClr val="black"/>
                </a:solidFill>
              </a:rPr>
              <a:t>buildings;</a:t>
            </a:r>
            <a:endParaRPr lang="en-US" dirty="0">
              <a:solidFill>
                <a:prstClr val="black"/>
              </a:solidFill>
            </a:endParaRPr>
          </a:p>
          <a:p>
            <a:pPr marL="514350" lvl="0" indent="-514350" defTabSz="457200" eaLnBrk="0" hangingPunct="0">
              <a:buFont typeface="+mj-lt"/>
              <a:buAutoNum type="alphaLcParenR"/>
            </a:pPr>
            <a:r>
              <a:rPr lang="en-US" dirty="0" smtClean="0">
                <a:solidFill>
                  <a:prstClr val="black"/>
                </a:solidFill>
              </a:rPr>
              <a:t>Council owned rental stock; </a:t>
            </a:r>
            <a:endParaRPr lang="en-US" dirty="0">
              <a:solidFill>
                <a:prstClr val="black"/>
              </a:solidFill>
            </a:endParaRPr>
          </a:p>
          <a:p>
            <a:pPr marL="514350" lvl="0" indent="-514350" defTabSz="457200" eaLnBrk="0" hangingPunct="0">
              <a:buFont typeface="+mj-lt"/>
              <a:buAutoNum type="alphaLcParenR"/>
            </a:pPr>
            <a:r>
              <a:rPr lang="en-US" dirty="0">
                <a:solidFill>
                  <a:prstClr val="black"/>
                </a:solidFill>
              </a:rPr>
              <a:t>Privately owned </a:t>
            </a:r>
            <a:r>
              <a:rPr lang="en-US" dirty="0" smtClean="0">
                <a:solidFill>
                  <a:prstClr val="black"/>
                </a:solidFill>
              </a:rPr>
              <a:t>(vacant </a:t>
            </a:r>
            <a:r>
              <a:rPr lang="en-US" dirty="0">
                <a:solidFill>
                  <a:prstClr val="black"/>
                </a:solidFill>
              </a:rPr>
              <a:t>and o</a:t>
            </a:r>
            <a:r>
              <a:rPr lang="en-US" dirty="0" smtClean="0">
                <a:solidFill>
                  <a:prstClr val="black"/>
                </a:solidFill>
              </a:rPr>
              <a:t>ccupied);</a:t>
            </a:r>
            <a:endParaRPr lang="en-US" dirty="0">
              <a:solidFill>
                <a:prstClr val="black"/>
              </a:solidFill>
            </a:endParaRPr>
          </a:p>
          <a:p>
            <a:pPr marL="514350" lvl="0" indent="-514350" defTabSz="457200" eaLnBrk="0" hangingPunct="0">
              <a:buFont typeface="+mj-lt"/>
              <a:buAutoNum type="alphaLcParenR"/>
            </a:pPr>
            <a:r>
              <a:rPr lang="en-US" dirty="0" smtClean="0">
                <a:solidFill>
                  <a:prstClr val="black"/>
                </a:solidFill>
              </a:rPr>
              <a:t>Parastatal/Government </a:t>
            </a:r>
            <a:r>
              <a:rPr lang="en-US" dirty="0">
                <a:solidFill>
                  <a:prstClr val="black"/>
                </a:solidFill>
              </a:rPr>
              <a:t>Buildings </a:t>
            </a:r>
            <a:r>
              <a:rPr lang="en-US" dirty="0" smtClean="0">
                <a:solidFill>
                  <a:prstClr val="black"/>
                </a:solidFill>
              </a:rPr>
              <a:t>(vacant </a:t>
            </a:r>
            <a:r>
              <a:rPr lang="en-US" dirty="0">
                <a:solidFill>
                  <a:prstClr val="black"/>
                </a:solidFill>
              </a:rPr>
              <a:t>and </a:t>
            </a:r>
            <a:r>
              <a:rPr lang="en-US" dirty="0" smtClean="0">
                <a:solidFill>
                  <a:prstClr val="black"/>
                </a:solidFill>
              </a:rPr>
              <a:t>occupied).</a:t>
            </a:r>
            <a:endParaRPr lang="en-US" dirty="0">
              <a:solidFill>
                <a:prstClr val="black"/>
              </a:solidFill>
            </a:endParaRPr>
          </a:p>
          <a:p>
            <a:endParaRPr lang="en-ZA" dirty="0"/>
          </a:p>
        </p:txBody>
      </p:sp>
    </p:spTree>
    <p:extLst>
      <p:ext uri="{BB962C8B-B14F-4D97-AF65-F5344CB8AC3E}">
        <p14:creationId xmlns:p14="http://schemas.microsoft.com/office/powerpoint/2010/main" val="2878802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42293"/>
            <a:ext cx="7848600" cy="940966"/>
          </a:xfrm>
        </p:spPr>
        <p:txBody>
          <a:bodyPr/>
          <a:lstStyle/>
          <a:p>
            <a:r>
              <a:rPr lang="en-ZA" sz="2800" b="1" dirty="0">
                <a:solidFill>
                  <a:schemeClr val="bg1"/>
                </a:solidFill>
              </a:rPr>
              <a:t>	</a:t>
            </a:r>
            <a:r>
              <a:rPr lang="en-ZA" dirty="0"/>
              <a:t/>
            </a:r>
            <a:br>
              <a:rPr lang="en-ZA"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1441234"/>
              </p:ext>
            </p:extLst>
          </p:nvPr>
        </p:nvGraphicFramePr>
        <p:xfrm>
          <a:off x="1" y="836712"/>
          <a:ext cx="9144000" cy="6021288"/>
        </p:xfrm>
        <a:graphic>
          <a:graphicData uri="http://schemas.openxmlformats.org/drawingml/2006/table">
            <a:tbl>
              <a:tblPr firstRow="1" firstCol="1" bandRow="1">
                <a:tableStyleId>{5C22544A-7EE6-4342-B048-85BDC9FD1C3A}</a:tableStyleId>
              </a:tblPr>
              <a:tblGrid>
                <a:gridCol w="1233779">
                  <a:extLst>
                    <a:ext uri="{9D8B030D-6E8A-4147-A177-3AD203B41FA5}">
                      <a16:colId xmlns:a16="http://schemas.microsoft.com/office/drawing/2014/main" val="20000"/>
                    </a:ext>
                  </a:extLst>
                </a:gridCol>
                <a:gridCol w="1105972">
                  <a:extLst>
                    <a:ext uri="{9D8B030D-6E8A-4147-A177-3AD203B41FA5}">
                      <a16:colId xmlns:a16="http://schemas.microsoft.com/office/drawing/2014/main" val="20001"/>
                    </a:ext>
                  </a:extLst>
                </a:gridCol>
                <a:gridCol w="1466875">
                  <a:extLst>
                    <a:ext uri="{9D8B030D-6E8A-4147-A177-3AD203B41FA5}">
                      <a16:colId xmlns:a16="http://schemas.microsoft.com/office/drawing/2014/main" val="20002"/>
                    </a:ext>
                  </a:extLst>
                </a:gridCol>
                <a:gridCol w="1341768">
                  <a:extLst>
                    <a:ext uri="{9D8B030D-6E8A-4147-A177-3AD203B41FA5}">
                      <a16:colId xmlns:a16="http://schemas.microsoft.com/office/drawing/2014/main" val="20003"/>
                    </a:ext>
                  </a:extLst>
                </a:gridCol>
                <a:gridCol w="1231079">
                  <a:extLst>
                    <a:ext uri="{9D8B030D-6E8A-4147-A177-3AD203B41FA5}">
                      <a16:colId xmlns:a16="http://schemas.microsoft.com/office/drawing/2014/main" val="20004"/>
                    </a:ext>
                  </a:extLst>
                </a:gridCol>
                <a:gridCol w="1504894">
                  <a:extLst>
                    <a:ext uri="{9D8B030D-6E8A-4147-A177-3AD203B41FA5}">
                      <a16:colId xmlns:a16="http://schemas.microsoft.com/office/drawing/2014/main" val="20005"/>
                    </a:ext>
                  </a:extLst>
                </a:gridCol>
                <a:gridCol w="1259633">
                  <a:extLst>
                    <a:ext uri="{9D8B030D-6E8A-4147-A177-3AD203B41FA5}">
                      <a16:colId xmlns:a16="http://schemas.microsoft.com/office/drawing/2014/main" val="20006"/>
                    </a:ext>
                  </a:extLst>
                </a:gridCol>
              </a:tblGrid>
              <a:tr h="680922">
                <a:tc gridSpan="7">
                  <a:txBody>
                    <a:bodyPr/>
                    <a:lstStyle/>
                    <a:p>
                      <a:pPr algn="ctr">
                        <a:spcAft>
                          <a:spcPts val="0"/>
                        </a:spcAft>
                      </a:pPr>
                      <a:r>
                        <a:rPr lang="en-ZA" sz="3600" dirty="0">
                          <a:effectLst/>
                        </a:rPr>
                        <a:t>CATEGORY OF PROBLEM BUILDING</a:t>
                      </a:r>
                      <a:endParaRPr lang="en-ZA" sz="3600" dirty="0">
                        <a:effectLst/>
                        <a:latin typeface="Calibri"/>
                        <a:ea typeface="Calibri"/>
                        <a:cs typeface="Times New Roman"/>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73228">
                <a:tc>
                  <a:txBody>
                    <a:bodyPr/>
                    <a:lstStyle/>
                    <a:p>
                      <a:pPr>
                        <a:spcAft>
                          <a:spcPts val="0"/>
                        </a:spcAft>
                      </a:pPr>
                      <a:r>
                        <a:rPr lang="en-ZA" sz="1100" dirty="0">
                          <a:effectLst/>
                        </a:rPr>
                        <a:t> </a:t>
                      </a:r>
                      <a:endParaRPr lang="en-ZA" sz="1100" dirty="0">
                        <a:effectLst/>
                        <a:latin typeface="Calibri"/>
                        <a:ea typeface="Calibri"/>
                        <a:cs typeface="Times New Roman"/>
                      </a:endParaRPr>
                    </a:p>
                  </a:txBody>
                  <a:tcPr marL="68580" marR="68580" marT="0" marB="0"/>
                </a:tc>
                <a:tc>
                  <a:txBody>
                    <a:bodyPr/>
                    <a:lstStyle/>
                    <a:p>
                      <a:pPr>
                        <a:spcAft>
                          <a:spcPts val="0"/>
                        </a:spcAft>
                      </a:pPr>
                      <a:r>
                        <a:rPr lang="en-ZA" sz="1400" b="1" dirty="0" smtClean="0">
                          <a:effectLst/>
                        </a:rPr>
                        <a:t>DECEASED ESTATES</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1400" b="1" dirty="0" smtClean="0">
                          <a:effectLst/>
                        </a:rPr>
                        <a:t>NO EXECUTORS AND BODY CORPORATE IS DYSFUNCTIONAL</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1400" b="1" dirty="0" smtClean="0">
                          <a:effectLst/>
                        </a:rPr>
                        <a:t>WHEREABOUTS UNKNOWN</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1400" b="1" dirty="0" smtClean="0">
                          <a:effectLst/>
                        </a:rPr>
                        <a:t>DILAPIDATED BUILDINGS</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1400" b="1" dirty="0" smtClean="0">
                          <a:effectLst/>
                        </a:rPr>
                        <a:t>MUNICIPAL ACQUISITIONS AND REFURBISHMENT OF BUILDINGS</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1400" b="1" dirty="0" smtClean="0">
                          <a:effectLst/>
                        </a:rPr>
                        <a:t>PROBLEM BUILDING EVICTIONS</a:t>
                      </a:r>
                      <a:endParaRPr lang="en-ZA"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67138">
                <a:tc>
                  <a:txBody>
                    <a:bodyPr/>
                    <a:lstStyle/>
                    <a:p>
                      <a:pPr>
                        <a:spcAft>
                          <a:spcPts val="0"/>
                        </a:spcAft>
                      </a:pPr>
                      <a:r>
                        <a:rPr lang="en-ZA" sz="1400" dirty="0" smtClean="0">
                          <a:effectLst/>
                        </a:rPr>
                        <a:t>Total number and </a:t>
                      </a:r>
                    </a:p>
                    <a:p>
                      <a:pPr>
                        <a:spcAft>
                          <a:spcPts val="0"/>
                        </a:spcAft>
                      </a:pPr>
                      <a:r>
                        <a:rPr lang="en-ZA" sz="1400" dirty="0" smtClean="0">
                          <a:effectLst/>
                        </a:rPr>
                        <a:t>Item </a:t>
                      </a:r>
                      <a:r>
                        <a:rPr lang="en-ZA" sz="1400" dirty="0">
                          <a:effectLst/>
                        </a:rPr>
                        <a:t>No. on spreadsheet report.</a:t>
                      </a:r>
                      <a:endParaRPr lang="en-ZA" sz="1400" dirty="0">
                        <a:effectLst/>
                        <a:latin typeface="Calibri"/>
                        <a:ea typeface="Calibri"/>
                        <a:cs typeface="Times New Roman"/>
                      </a:endParaRPr>
                    </a:p>
                  </a:txBody>
                  <a:tcPr marL="68580" marR="68580" marT="0" marB="0"/>
                </a:tc>
                <a:tc>
                  <a:txBody>
                    <a:bodyPr/>
                    <a:lstStyle/>
                    <a:p>
                      <a:pPr>
                        <a:spcAft>
                          <a:spcPts val="0"/>
                        </a:spcAft>
                      </a:pPr>
                      <a:r>
                        <a:rPr lang="en-ZA" sz="2000" b="1" dirty="0" smtClean="0">
                          <a:solidFill>
                            <a:srgbClr val="FF0000"/>
                          </a:solidFill>
                          <a:effectLst/>
                        </a:rPr>
                        <a:t>1 </a:t>
                      </a:r>
                      <a:r>
                        <a:rPr lang="en-ZA" sz="1400" b="1" dirty="0" smtClean="0">
                          <a:effectLst/>
                        </a:rPr>
                        <a:t>in</a:t>
                      </a:r>
                      <a:r>
                        <a:rPr lang="en-ZA" sz="1400" b="1" baseline="0" dirty="0" smtClean="0">
                          <a:effectLst/>
                        </a:rPr>
                        <a:t> total.</a:t>
                      </a:r>
                      <a:endParaRPr lang="en-ZA" sz="1400" b="1" dirty="0" smtClean="0">
                        <a:effectLst/>
                      </a:endParaRPr>
                    </a:p>
                    <a:p>
                      <a:pPr>
                        <a:spcAft>
                          <a:spcPts val="0"/>
                        </a:spcAft>
                      </a:pPr>
                      <a:r>
                        <a:rPr lang="en-ZA" sz="1400" b="1" dirty="0" smtClean="0">
                          <a:effectLst/>
                        </a:rPr>
                        <a:t>(item no.: 6)</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2000" b="1" dirty="0" smtClean="0">
                          <a:solidFill>
                            <a:srgbClr val="FF0000"/>
                          </a:solidFill>
                          <a:effectLst/>
                        </a:rPr>
                        <a:t>2</a:t>
                      </a:r>
                      <a:r>
                        <a:rPr lang="en-ZA" sz="1400" b="1" dirty="0" smtClean="0">
                          <a:effectLst/>
                        </a:rPr>
                        <a:t> in total.</a:t>
                      </a:r>
                    </a:p>
                    <a:p>
                      <a:pPr>
                        <a:spcAft>
                          <a:spcPts val="0"/>
                        </a:spcAft>
                      </a:pPr>
                      <a:r>
                        <a:rPr lang="en-ZA" sz="1400" b="1" dirty="0" smtClean="0">
                          <a:effectLst/>
                        </a:rPr>
                        <a:t>(items 1 </a:t>
                      </a:r>
                      <a:r>
                        <a:rPr lang="en-ZA" sz="1400" b="1" dirty="0">
                          <a:effectLst/>
                        </a:rPr>
                        <a:t>and </a:t>
                      </a:r>
                      <a:r>
                        <a:rPr lang="en-ZA" sz="1400" b="1" dirty="0" smtClean="0">
                          <a:effectLst/>
                        </a:rPr>
                        <a:t>14)</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1400" b="1" dirty="0">
                          <a:effectLst/>
                        </a:rPr>
                        <a:t>Nil</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2000" b="1" dirty="0" smtClean="0">
                          <a:solidFill>
                            <a:srgbClr val="FF0000"/>
                          </a:solidFill>
                          <a:effectLst/>
                        </a:rPr>
                        <a:t>34</a:t>
                      </a:r>
                      <a:r>
                        <a:rPr lang="en-ZA" sz="1400" b="1" dirty="0" smtClean="0">
                          <a:effectLst/>
                        </a:rPr>
                        <a:t> in total.</a:t>
                      </a:r>
                    </a:p>
                    <a:p>
                      <a:pPr>
                        <a:spcAft>
                          <a:spcPts val="0"/>
                        </a:spcAft>
                      </a:pPr>
                      <a:r>
                        <a:rPr lang="en-ZA" sz="1400" b="1" dirty="0" smtClean="0">
                          <a:effectLst/>
                        </a:rPr>
                        <a:t>(items 1 </a:t>
                      </a:r>
                      <a:r>
                        <a:rPr lang="en-ZA" sz="1400" b="1" dirty="0">
                          <a:effectLst/>
                        </a:rPr>
                        <a:t>to </a:t>
                      </a:r>
                      <a:r>
                        <a:rPr lang="en-ZA" sz="1400" b="1" dirty="0" smtClean="0">
                          <a:effectLst/>
                        </a:rPr>
                        <a:t>34 = 34/34</a:t>
                      </a:r>
                      <a:r>
                        <a:rPr lang="en-ZA" sz="1400" b="1" dirty="0">
                          <a:effectLst/>
                        </a:rPr>
                        <a:t>)</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1400" b="1" dirty="0">
                          <a:effectLst/>
                        </a:rPr>
                        <a:t>To be finalised as an outcome of </a:t>
                      </a:r>
                      <a:r>
                        <a:rPr lang="en-ZA" sz="1400" b="1" dirty="0" smtClean="0">
                          <a:effectLst/>
                        </a:rPr>
                        <a:t> </a:t>
                      </a:r>
                      <a:r>
                        <a:rPr lang="en-ZA" sz="1400" b="1" dirty="0">
                          <a:effectLst/>
                        </a:rPr>
                        <a:t>interventions.</a:t>
                      </a:r>
                      <a:endParaRPr lang="en-ZA" sz="1400" b="1" dirty="0">
                        <a:effectLst/>
                        <a:latin typeface="Calibri"/>
                        <a:ea typeface="Calibri"/>
                        <a:cs typeface="Times New Roman"/>
                      </a:endParaRPr>
                    </a:p>
                  </a:txBody>
                  <a:tcPr marL="68580" marR="68580" marT="0" marB="0"/>
                </a:tc>
                <a:tc>
                  <a:txBody>
                    <a:bodyPr/>
                    <a:lstStyle/>
                    <a:p>
                      <a:pPr>
                        <a:spcAft>
                          <a:spcPts val="0"/>
                        </a:spcAft>
                      </a:pPr>
                      <a:r>
                        <a:rPr lang="en-ZA" sz="1400" b="1" dirty="0">
                          <a:effectLst/>
                        </a:rPr>
                        <a:t>To be finalised as an outcome of </a:t>
                      </a:r>
                      <a:r>
                        <a:rPr lang="en-ZA" sz="1400" b="1" dirty="0" smtClean="0">
                          <a:effectLst/>
                        </a:rPr>
                        <a:t>interventions</a:t>
                      </a:r>
                      <a:r>
                        <a:rPr lang="en-ZA" sz="1400" b="1" dirty="0">
                          <a:effectLst/>
                        </a:rPr>
                        <a:t>.</a:t>
                      </a:r>
                      <a:endParaRPr lang="en-ZA"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1155700" y="2463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42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9036496" cy="1143000"/>
          </a:xfrm>
        </p:spPr>
        <p:txBody>
          <a:bodyPr/>
          <a:lstStyle/>
          <a:p>
            <a:r>
              <a:rPr lang="en-ZA" b="1" u="sng" dirty="0" smtClean="0">
                <a:solidFill>
                  <a:srgbClr val="0000CC"/>
                </a:solidFill>
              </a:rPr>
              <a:t>STANDARD OPERATING PROCEDURE:</a:t>
            </a:r>
            <a:endParaRPr lang="en-ZA" b="1" u="sng" dirty="0">
              <a:solidFill>
                <a:srgbClr val="0000CC"/>
              </a:solidFill>
            </a:endParaRPr>
          </a:p>
        </p:txBody>
      </p:sp>
      <p:sp>
        <p:nvSpPr>
          <p:cNvPr id="3" name="Content Placeholder 2"/>
          <p:cNvSpPr>
            <a:spLocks noGrp="1"/>
          </p:cNvSpPr>
          <p:nvPr>
            <p:ph idx="1"/>
          </p:nvPr>
        </p:nvSpPr>
        <p:spPr>
          <a:xfrm>
            <a:off x="472056" y="2300174"/>
            <a:ext cx="7848600" cy="4525963"/>
          </a:xfrm>
        </p:spPr>
        <p:txBody>
          <a:bodyPr/>
          <a:lstStyle/>
          <a:p>
            <a:r>
              <a:rPr lang="en-ZA" sz="4000" b="1" dirty="0" smtClean="0">
                <a:solidFill>
                  <a:srgbClr val="0000CC"/>
                </a:solidFill>
              </a:rPr>
              <a:t>Issue notice of intent,</a:t>
            </a:r>
          </a:p>
          <a:p>
            <a:r>
              <a:rPr lang="en-ZA" sz="4000" b="1" dirty="0" smtClean="0">
                <a:solidFill>
                  <a:srgbClr val="0000CC"/>
                </a:solidFill>
              </a:rPr>
              <a:t>Issue declaration notice;</a:t>
            </a:r>
          </a:p>
          <a:p>
            <a:r>
              <a:rPr lang="en-ZA" sz="4000" b="1" dirty="0" smtClean="0">
                <a:solidFill>
                  <a:srgbClr val="0000CC"/>
                </a:solidFill>
              </a:rPr>
              <a:t>Profile building;</a:t>
            </a:r>
          </a:p>
          <a:p>
            <a:r>
              <a:rPr lang="en-ZA" sz="4000" b="1" dirty="0" smtClean="0">
                <a:solidFill>
                  <a:srgbClr val="0000CC"/>
                </a:solidFill>
              </a:rPr>
              <a:t>Application to High Court;</a:t>
            </a:r>
          </a:p>
          <a:p>
            <a:r>
              <a:rPr lang="en-ZA" sz="4000" b="1" dirty="0" smtClean="0">
                <a:solidFill>
                  <a:srgbClr val="0000CC"/>
                </a:solidFill>
              </a:rPr>
              <a:t>Implement High Court Order.</a:t>
            </a:r>
          </a:p>
          <a:p>
            <a:endParaRPr lang="en-ZA" dirty="0"/>
          </a:p>
        </p:txBody>
      </p:sp>
    </p:spTree>
    <p:extLst>
      <p:ext uri="{BB962C8B-B14F-4D97-AF65-F5344CB8AC3E}">
        <p14:creationId xmlns:p14="http://schemas.microsoft.com/office/powerpoint/2010/main" val="373387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9036496" cy="1143000"/>
          </a:xfrm>
        </p:spPr>
        <p:txBody>
          <a:bodyPr/>
          <a:lstStyle/>
          <a:p>
            <a:r>
              <a:rPr lang="en-ZA" b="1" u="sng" dirty="0" smtClean="0">
                <a:solidFill>
                  <a:srgbClr val="0000CC"/>
                </a:solidFill>
              </a:rPr>
              <a:t>SERVICE DELIVERY BUDGET IMPLEMENTATION PLAN:</a:t>
            </a:r>
            <a:endParaRPr lang="en-ZA" b="1" u="sng" dirty="0">
              <a:solidFill>
                <a:srgbClr val="0000CC"/>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0457720"/>
              </p:ext>
            </p:extLst>
          </p:nvPr>
        </p:nvGraphicFramePr>
        <p:xfrm>
          <a:off x="0" y="2132856"/>
          <a:ext cx="9144000" cy="6238530"/>
        </p:xfrm>
        <a:graphic>
          <a:graphicData uri="http://schemas.openxmlformats.org/drawingml/2006/table">
            <a:tbl>
              <a:tblPr>
                <a:tableStyleId>{5C22544A-7EE6-4342-B048-85BDC9FD1C3A}</a:tableStyleId>
              </a:tblPr>
              <a:tblGrid>
                <a:gridCol w="4832196">
                  <a:extLst>
                    <a:ext uri="{9D8B030D-6E8A-4147-A177-3AD203B41FA5}">
                      <a16:colId xmlns:a16="http://schemas.microsoft.com/office/drawing/2014/main" val="254808401"/>
                    </a:ext>
                  </a:extLst>
                </a:gridCol>
                <a:gridCol w="4311804">
                  <a:extLst>
                    <a:ext uri="{9D8B030D-6E8A-4147-A177-3AD203B41FA5}">
                      <a16:colId xmlns:a16="http://schemas.microsoft.com/office/drawing/2014/main" val="4198651436"/>
                    </a:ext>
                  </a:extLst>
                </a:gridCol>
              </a:tblGrid>
              <a:tr h="1006997">
                <a:tc>
                  <a:txBody>
                    <a:bodyPr/>
                    <a:lstStyle/>
                    <a:p>
                      <a:pPr algn="l" fontAlgn="t"/>
                      <a:r>
                        <a:rPr lang="en-US" sz="2400" u="none" strike="noStrike">
                          <a:solidFill>
                            <a:srgbClr val="0000CC"/>
                          </a:solidFill>
                          <a:effectLst/>
                        </a:rPr>
                        <a:t>1.3.2. Issue a refusal, beneficial or certificate of occupancy within 14 days from date of requirement for inspection</a:t>
                      </a:r>
                      <a:endParaRPr lang="en-US" sz="2400" b="1" i="0" u="none" strike="noStrike">
                        <a:solidFill>
                          <a:srgbClr val="0000CC"/>
                        </a:solidFill>
                        <a:effectLst/>
                        <a:latin typeface="Arial" panose="020B0604020202020204" pitchFamily="34" charset="0"/>
                      </a:endParaRPr>
                    </a:p>
                  </a:txBody>
                  <a:tcPr marL="4122" marR="4122" marT="4122" marB="0"/>
                </a:tc>
                <a:tc>
                  <a:txBody>
                    <a:bodyPr/>
                    <a:lstStyle/>
                    <a:p>
                      <a:pPr algn="l" fontAlgn="t"/>
                      <a:r>
                        <a:rPr lang="en-ZA" sz="2400" u="none" strike="noStrike">
                          <a:solidFill>
                            <a:srgbClr val="0000CC"/>
                          </a:solidFill>
                          <a:effectLst/>
                        </a:rPr>
                        <a:t> </a:t>
                      </a:r>
                      <a:endParaRPr lang="en-ZA" sz="2400" b="0" i="0" u="none" strike="noStrike">
                        <a:solidFill>
                          <a:srgbClr val="0000CC"/>
                        </a:solidFill>
                        <a:effectLst/>
                        <a:latin typeface="Arial" panose="020B0604020202020204" pitchFamily="34" charset="0"/>
                      </a:endParaRPr>
                    </a:p>
                  </a:txBody>
                  <a:tcPr marL="4122" marR="4122" marT="4122" marB="0"/>
                </a:tc>
                <a:extLst>
                  <a:ext uri="{0D108BD9-81ED-4DB2-BD59-A6C34878D82A}">
                    <a16:rowId xmlns:a16="http://schemas.microsoft.com/office/drawing/2014/main" val="3505657687"/>
                  </a:ext>
                </a:extLst>
              </a:tr>
              <a:tr h="1090915">
                <a:tc>
                  <a:txBody>
                    <a:bodyPr/>
                    <a:lstStyle/>
                    <a:p>
                      <a:pPr algn="l" fontAlgn="t"/>
                      <a:r>
                        <a:rPr lang="en-US" sz="2400" u="none" strike="noStrike">
                          <a:solidFill>
                            <a:srgbClr val="0000CC"/>
                          </a:solidFill>
                          <a:effectLst/>
                        </a:rPr>
                        <a:t>1.3.3 Identify,  facilitate, profile, monitor and turn around problem buildings.</a:t>
                      </a:r>
                      <a:endParaRPr lang="en-US" sz="2400" b="1" i="0" u="none" strike="noStrike">
                        <a:solidFill>
                          <a:srgbClr val="0000CC"/>
                        </a:solidFill>
                        <a:effectLst/>
                        <a:latin typeface="Arial" panose="020B0604020202020204" pitchFamily="34" charset="0"/>
                      </a:endParaRPr>
                    </a:p>
                  </a:txBody>
                  <a:tcPr marL="4122" marR="4122" marT="4122" marB="0"/>
                </a:tc>
                <a:tc>
                  <a:txBody>
                    <a:bodyPr/>
                    <a:lstStyle/>
                    <a:p>
                      <a:pPr algn="l" fontAlgn="t"/>
                      <a:r>
                        <a:rPr lang="en-US" sz="2400" u="none" strike="noStrike">
                          <a:solidFill>
                            <a:srgbClr val="0000CC"/>
                          </a:solidFill>
                          <a:effectLst/>
                        </a:rPr>
                        <a:t>1.3.3.1 Profiling of identified problem buildings. </a:t>
                      </a:r>
                      <a:endParaRPr lang="en-US" sz="2400" b="0" i="0" u="none" strike="noStrike">
                        <a:solidFill>
                          <a:srgbClr val="0000CC"/>
                        </a:solidFill>
                        <a:effectLst/>
                        <a:latin typeface="Arial" panose="020B0604020202020204" pitchFamily="34" charset="0"/>
                      </a:endParaRPr>
                    </a:p>
                  </a:txBody>
                  <a:tcPr marL="4122" marR="4122" marT="4122" marB="0"/>
                </a:tc>
                <a:extLst>
                  <a:ext uri="{0D108BD9-81ED-4DB2-BD59-A6C34878D82A}">
                    <a16:rowId xmlns:a16="http://schemas.microsoft.com/office/drawing/2014/main" val="3156328305"/>
                  </a:ext>
                </a:extLst>
              </a:tr>
              <a:tr h="1097370">
                <a:tc>
                  <a:txBody>
                    <a:bodyPr/>
                    <a:lstStyle/>
                    <a:p>
                      <a:pPr algn="l" fontAlgn="t"/>
                      <a:r>
                        <a:rPr lang="en-ZA" sz="2400" u="none" strike="noStrike">
                          <a:solidFill>
                            <a:srgbClr val="0000CC"/>
                          </a:solidFill>
                          <a:effectLst/>
                        </a:rPr>
                        <a:t> </a:t>
                      </a:r>
                      <a:endParaRPr lang="en-ZA" sz="2400" b="0" i="0" u="none" strike="noStrike">
                        <a:solidFill>
                          <a:srgbClr val="0000CC"/>
                        </a:solidFill>
                        <a:effectLst/>
                        <a:latin typeface="Arial" panose="020B0604020202020204" pitchFamily="34" charset="0"/>
                      </a:endParaRPr>
                    </a:p>
                  </a:txBody>
                  <a:tcPr marL="4122" marR="4122" marT="4122" marB="0"/>
                </a:tc>
                <a:tc>
                  <a:txBody>
                    <a:bodyPr/>
                    <a:lstStyle/>
                    <a:p>
                      <a:pPr algn="l" fontAlgn="t"/>
                      <a:r>
                        <a:rPr lang="en-US" sz="2400" u="none" strike="noStrike">
                          <a:solidFill>
                            <a:srgbClr val="0000CC"/>
                          </a:solidFill>
                          <a:effectLst/>
                        </a:rPr>
                        <a:t>1.3.3.2 Facilitate the service of  contravention notices on offending building owners by affected departments.</a:t>
                      </a:r>
                      <a:endParaRPr lang="en-US" sz="2400" b="0" i="0" u="none" strike="noStrike">
                        <a:solidFill>
                          <a:srgbClr val="0000CC"/>
                        </a:solidFill>
                        <a:effectLst/>
                        <a:latin typeface="Arial" panose="020B0604020202020204" pitchFamily="34" charset="0"/>
                      </a:endParaRPr>
                    </a:p>
                  </a:txBody>
                  <a:tcPr marL="4122" marR="4122" marT="4122" marB="0"/>
                </a:tc>
                <a:extLst>
                  <a:ext uri="{0D108BD9-81ED-4DB2-BD59-A6C34878D82A}">
                    <a16:rowId xmlns:a16="http://schemas.microsoft.com/office/drawing/2014/main" val="1658248341"/>
                  </a:ext>
                </a:extLst>
              </a:tr>
              <a:tr h="793979">
                <a:tc>
                  <a:txBody>
                    <a:bodyPr/>
                    <a:lstStyle/>
                    <a:p>
                      <a:pPr algn="l" fontAlgn="t"/>
                      <a:r>
                        <a:rPr lang="en-ZA" sz="2400" u="none" strike="noStrike">
                          <a:solidFill>
                            <a:srgbClr val="0000CC"/>
                          </a:solidFill>
                          <a:effectLst/>
                        </a:rPr>
                        <a:t> </a:t>
                      </a:r>
                      <a:endParaRPr lang="en-ZA" sz="2400" b="0" i="0" u="none" strike="noStrike">
                        <a:solidFill>
                          <a:srgbClr val="0000CC"/>
                        </a:solidFill>
                        <a:effectLst/>
                        <a:latin typeface="Arial" panose="020B0604020202020204" pitchFamily="34" charset="0"/>
                      </a:endParaRPr>
                    </a:p>
                  </a:txBody>
                  <a:tcPr marL="4122" marR="4122" marT="4122" marB="0"/>
                </a:tc>
                <a:tc>
                  <a:txBody>
                    <a:bodyPr/>
                    <a:lstStyle/>
                    <a:p>
                      <a:pPr algn="l" fontAlgn="t"/>
                      <a:r>
                        <a:rPr lang="en-US" sz="2400" u="none" strike="noStrike">
                          <a:solidFill>
                            <a:srgbClr val="0000CC"/>
                          </a:solidFill>
                          <a:effectLst/>
                        </a:rPr>
                        <a:t>1.3.3.3 Undertake integrated joint operations on identified problem buildings.</a:t>
                      </a:r>
                      <a:endParaRPr lang="en-US" sz="2400" b="0" i="0" u="none" strike="noStrike">
                        <a:solidFill>
                          <a:srgbClr val="0000CC"/>
                        </a:solidFill>
                        <a:effectLst/>
                        <a:latin typeface="Arial" panose="020B0604020202020204" pitchFamily="34" charset="0"/>
                      </a:endParaRPr>
                    </a:p>
                  </a:txBody>
                  <a:tcPr marL="4122" marR="4122" marT="4122" marB="0"/>
                </a:tc>
                <a:extLst>
                  <a:ext uri="{0D108BD9-81ED-4DB2-BD59-A6C34878D82A}">
                    <a16:rowId xmlns:a16="http://schemas.microsoft.com/office/drawing/2014/main" val="2481812118"/>
                  </a:ext>
                </a:extLst>
              </a:tr>
              <a:tr h="735883">
                <a:tc>
                  <a:txBody>
                    <a:bodyPr/>
                    <a:lstStyle/>
                    <a:p>
                      <a:pPr algn="l" fontAlgn="t"/>
                      <a:r>
                        <a:rPr lang="en-ZA" sz="2400" u="none" strike="noStrike">
                          <a:solidFill>
                            <a:srgbClr val="0000CC"/>
                          </a:solidFill>
                          <a:effectLst/>
                        </a:rPr>
                        <a:t> </a:t>
                      </a:r>
                      <a:endParaRPr lang="en-ZA" sz="2400" b="0" i="0" u="none" strike="noStrike">
                        <a:solidFill>
                          <a:srgbClr val="0000CC"/>
                        </a:solidFill>
                        <a:effectLst/>
                        <a:latin typeface="Arial" panose="020B0604020202020204" pitchFamily="34" charset="0"/>
                      </a:endParaRPr>
                    </a:p>
                  </a:txBody>
                  <a:tcPr marL="4122" marR="4122" marT="4122" marB="0"/>
                </a:tc>
                <a:tc>
                  <a:txBody>
                    <a:bodyPr/>
                    <a:lstStyle/>
                    <a:p>
                      <a:pPr algn="l" fontAlgn="t"/>
                      <a:r>
                        <a:rPr lang="en-US" sz="2400" u="none" strike="noStrike" dirty="0">
                          <a:solidFill>
                            <a:srgbClr val="0000CC"/>
                          </a:solidFill>
                          <a:effectLst/>
                        </a:rPr>
                        <a:t>1.3.3.4 Closure, rehabilitation, repurpose and/or re-use of problem buildings. </a:t>
                      </a:r>
                      <a:endParaRPr lang="en-US" sz="2400" b="0" i="0" u="none" strike="noStrike" dirty="0">
                        <a:solidFill>
                          <a:srgbClr val="0000CC"/>
                        </a:solidFill>
                        <a:effectLst/>
                        <a:latin typeface="Arial" panose="020B0604020202020204" pitchFamily="34" charset="0"/>
                      </a:endParaRPr>
                    </a:p>
                  </a:txBody>
                  <a:tcPr marL="4122" marR="4122" marT="4122" marB="0"/>
                </a:tc>
                <a:extLst>
                  <a:ext uri="{0D108BD9-81ED-4DB2-BD59-A6C34878D82A}">
                    <a16:rowId xmlns:a16="http://schemas.microsoft.com/office/drawing/2014/main" val="3558841040"/>
                  </a:ext>
                </a:extLst>
              </a:tr>
            </a:tbl>
          </a:graphicData>
        </a:graphic>
      </p:graphicFrame>
    </p:spTree>
    <p:extLst>
      <p:ext uri="{BB962C8B-B14F-4D97-AF65-F5344CB8AC3E}">
        <p14:creationId xmlns:p14="http://schemas.microsoft.com/office/powerpoint/2010/main" val="121881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c-domingo\Desktop\Correspondence  Out 2012 -13\eThekwini Background for PPT 2.jpg"/>
          <p:cNvPicPr>
            <a:picLocks noChangeAspect="1" noChangeArrowheads="1"/>
          </p:cNvPicPr>
          <p:nvPr/>
        </p:nvPicPr>
        <p:blipFill>
          <a:blip r:embed="rId2" cstate="print"/>
          <a:srcRect/>
          <a:stretch>
            <a:fillRect/>
          </a:stretch>
        </p:blipFill>
        <p:spPr bwMode="auto">
          <a:xfrm>
            <a:off x="0" y="0"/>
            <a:ext cx="9144000" cy="6665952"/>
          </a:xfrm>
          <a:prstGeom prst="rect">
            <a:avLst/>
          </a:prstGeom>
          <a:noFill/>
        </p:spPr>
      </p:pic>
      <p:sp>
        <p:nvSpPr>
          <p:cNvPr id="2" name="Title 1"/>
          <p:cNvSpPr>
            <a:spLocks noGrp="1"/>
          </p:cNvSpPr>
          <p:nvPr>
            <p:ph type="title"/>
          </p:nvPr>
        </p:nvSpPr>
        <p:spPr>
          <a:xfrm>
            <a:off x="0" y="692696"/>
            <a:ext cx="8643998" cy="1152128"/>
          </a:xfrm>
        </p:spPr>
        <p:txBody>
          <a:bodyPr/>
          <a:lstStyle/>
          <a:p>
            <a:r>
              <a:rPr lang="en-US" sz="3600" b="1" u="sng" dirty="0" smtClean="0">
                <a:solidFill>
                  <a:schemeClr val="bg2">
                    <a:lumMod val="75000"/>
                  </a:schemeClr>
                </a:solidFill>
                <a:latin typeface="Arial Black" pitchFamily="34" charset="0"/>
                <a:cs typeface="Arial" pitchFamily="34" charset="0"/>
              </a:rPr>
              <a:t>Rate Code Change</a:t>
            </a:r>
            <a:endParaRPr lang="en-US" sz="4000" dirty="0">
              <a:solidFill>
                <a:schemeClr val="bg2">
                  <a:lumMod val="75000"/>
                </a:schemeClr>
              </a:solidFill>
              <a:latin typeface="Arial Black" pitchFamily="34" charset="0"/>
              <a:cs typeface="Arial" pitchFamily="34" charset="0"/>
            </a:endParaRPr>
          </a:p>
        </p:txBody>
      </p:sp>
      <p:sp>
        <p:nvSpPr>
          <p:cNvPr id="4" name="Content Placeholder 3"/>
          <p:cNvSpPr>
            <a:spLocks noGrp="1"/>
          </p:cNvSpPr>
          <p:nvPr>
            <p:ph idx="1"/>
          </p:nvPr>
        </p:nvSpPr>
        <p:spPr>
          <a:xfrm>
            <a:off x="467544" y="1124744"/>
            <a:ext cx="7848600" cy="4797152"/>
          </a:xfrm>
        </p:spPr>
        <p:txBody>
          <a:bodyPr/>
          <a:lstStyle/>
          <a:p>
            <a:pPr>
              <a:buNone/>
            </a:pPr>
            <a:endParaRPr lang="en-US" sz="1800" b="1" dirty="0" smtClean="0">
              <a:solidFill>
                <a:schemeClr val="bg2"/>
              </a:solidFill>
            </a:endParaRPr>
          </a:p>
          <a:p>
            <a:r>
              <a:rPr lang="en-GB" sz="2800" dirty="0" smtClean="0"/>
              <a:t> </a:t>
            </a:r>
            <a:endParaRPr lang="en-US" sz="2800" dirty="0" smtClean="0">
              <a:solidFill>
                <a:schemeClr val="bg2"/>
              </a:solidFill>
            </a:endParaRPr>
          </a:p>
          <a:p>
            <a:r>
              <a:rPr lang="en-GB" sz="2800" b="1" dirty="0" smtClean="0">
                <a:solidFill>
                  <a:schemeClr val="bg2"/>
                </a:solidFill>
              </a:rPr>
              <a:t>11.	ABANDONED, UNAUTHORISED OR ILLEGAL DEVELOPMENT / USE</a:t>
            </a:r>
            <a:endParaRPr lang="en-US" sz="2800" dirty="0" smtClean="0">
              <a:solidFill>
                <a:schemeClr val="bg2"/>
              </a:solidFill>
            </a:endParaRPr>
          </a:p>
          <a:p>
            <a:r>
              <a:rPr lang="en-GB" sz="2800" dirty="0" smtClean="0">
                <a:solidFill>
                  <a:schemeClr val="bg2"/>
                </a:solidFill>
              </a:rPr>
              <a:t>11.1	Where a property is abandoned, developed or used illegally and in contravention of the Municipality’s bylaws and regulations, the Municipality shall change its category to the Unauthorised or Illegal Development / Use category, notwithstanding any other remedies available via any other Act, Bylaw or Regulation</a:t>
            </a:r>
            <a:endParaRPr lang="en-US" sz="2800" dirty="0" smtClean="0">
              <a:solidFill>
                <a:schemeClr val="bg2"/>
              </a:solidFill>
            </a:endParaRPr>
          </a:p>
          <a:p>
            <a:endParaRPr lang="en-US" b="1" dirty="0" smtClean="0">
              <a:solidFill>
                <a:schemeClr val="bg2"/>
              </a:solidFill>
            </a:endParaRPr>
          </a:p>
        </p:txBody>
      </p:sp>
    </p:spTree>
    <p:extLst>
      <p:ext uri="{BB962C8B-B14F-4D97-AF65-F5344CB8AC3E}">
        <p14:creationId xmlns:p14="http://schemas.microsoft.com/office/powerpoint/2010/main" val="25399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457200" y="980728"/>
            <a:ext cx="7848600" cy="4525963"/>
          </a:xfrm>
        </p:spPr>
        <p:txBody>
          <a:bodyPr/>
          <a:lstStyle/>
          <a:p>
            <a:pPr marL="0" lvl="0" indent="0" algn="just">
              <a:lnSpc>
                <a:spcPct val="115000"/>
              </a:lnSpc>
              <a:spcAft>
                <a:spcPts val="0"/>
              </a:spcAft>
              <a:buNone/>
            </a:pPr>
            <a:r>
              <a:rPr lang="en-US" sz="4000" b="1" u="sng" dirty="0" smtClean="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INCENTIVES:</a:t>
            </a:r>
            <a:endParaRPr lang="en-ZA" sz="4000" b="1" dirty="0" smtClean="0">
              <a:solidFill>
                <a:srgbClr val="0000CC"/>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buFont typeface="Symbol" panose="05050102010706020507" pitchFamily="18" charset="2"/>
              <a:buChar char=""/>
            </a:pPr>
            <a:r>
              <a:rPr lang="en-US" dirty="0" smtClean="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Advertising </a:t>
            </a:r>
            <a:r>
              <a:rPr lang="en-US" dirty="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wraps on the Problem Building for consideration for approval in terms of the Advertising Policy once promulgated.</a:t>
            </a:r>
            <a:endParaRPr lang="en-ZA" sz="28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buFont typeface="Symbol" panose="05050102010706020507" pitchFamily="18" charset="2"/>
              <a:buChar char=""/>
            </a:pPr>
            <a:r>
              <a:rPr lang="en-US" dirty="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Integrated Development Zone tax incentive via SARS.</a:t>
            </a:r>
            <a:endParaRPr lang="en-ZA" sz="28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buFont typeface="Symbol" panose="05050102010706020507" pitchFamily="18" charset="2"/>
              <a:buChar char=""/>
            </a:pPr>
            <a:r>
              <a:rPr lang="en-US" dirty="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Economic Development incentive via ECOD.  </a:t>
            </a:r>
            <a:endParaRPr lang="en-ZA" sz="28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02794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848600" cy="1143000"/>
          </a:xfrm>
        </p:spPr>
        <p:txBody>
          <a:bodyPr/>
          <a:lstStyle/>
          <a:p>
            <a:r>
              <a:rPr lang="en-ZA" b="1" u="sng" dirty="0">
                <a:solidFill>
                  <a:schemeClr val="accent2"/>
                </a:solidFill>
                <a:latin typeface="Arial" pitchFamily="34" charset="0"/>
                <a:cs typeface="Arial" pitchFamily="34" charset="0"/>
              </a:rPr>
              <a:t>STATUS and ACTION TAKEN</a:t>
            </a:r>
          </a:p>
        </p:txBody>
      </p:sp>
      <p:sp>
        <p:nvSpPr>
          <p:cNvPr id="3" name="Content Placeholder 2"/>
          <p:cNvSpPr>
            <a:spLocks noGrp="1"/>
          </p:cNvSpPr>
          <p:nvPr>
            <p:ph idx="1"/>
          </p:nvPr>
        </p:nvSpPr>
        <p:spPr>
          <a:xfrm>
            <a:off x="467544" y="1700808"/>
            <a:ext cx="7848600" cy="4525963"/>
          </a:xfrm>
        </p:spPr>
        <p:txBody>
          <a:bodyPr/>
          <a:lstStyle/>
          <a:p>
            <a:r>
              <a:rPr lang="en-ZA" sz="2400" dirty="0" smtClean="0">
                <a:solidFill>
                  <a:schemeClr val="bg1"/>
                </a:solidFill>
                <a:latin typeface="Arial" pitchFamily="34" charset="0"/>
                <a:cs typeface="Arial" pitchFamily="34" charset="0"/>
              </a:rPr>
              <a:t>34 </a:t>
            </a:r>
            <a:r>
              <a:rPr lang="en-ZA" sz="2400" dirty="0">
                <a:solidFill>
                  <a:schemeClr val="bg1"/>
                </a:solidFill>
                <a:latin typeface="Arial" pitchFamily="34" charset="0"/>
                <a:cs typeface="Arial" pitchFamily="34" charset="0"/>
              </a:rPr>
              <a:t>Buildings have been </a:t>
            </a:r>
            <a:r>
              <a:rPr lang="en-ZA" sz="2400" dirty="0" smtClean="0">
                <a:solidFill>
                  <a:schemeClr val="bg1"/>
                </a:solidFill>
                <a:latin typeface="Arial" pitchFamily="34" charset="0"/>
                <a:cs typeface="Arial" pitchFamily="34" charset="0"/>
              </a:rPr>
              <a:t>identified and selected;</a:t>
            </a:r>
            <a:endParaRPr lang="en-ZA" sz="2400" dirty="0">
              <a:solidFill>
                <a:schemeClr val="bg1"/>
              </a:solidFill>
              <a:latin typeface="Arial" pitchFamily="34" charset="0"/>
              <a:cs typeface="Arial" pitchFamily="34" charset="0"/>
            </a:endParaRPr>
          </a:p>
          <a:p>
            <a:r>
              <a:rPr lang="en-ZA" sz="2400" dirty="0">
                <a:solidFill>
                  <a:schemeClr val="bg1"/>
                </a:solidFill>
                <a:latin typeface="Arial" pitchFamily="34" charset="0"/>
                <a:cs typeface="Arial" pitchFamily="34" charset="0"/>
              </a:rPr>
              <a:t>2 Buildings being processed for High Court </a:t>
            </a:r>
            <a:r>
              <a:rPr lang="en-ZA" sz="2400" dirty="0" smtClean="0">
                <a:solidFill>
                  <a:schemeClr val="bg1"/>
                </a:solidFill>
                <a:latin typeface="Arial" pitchFamily="34" charset="0"/>
                <a:cs typeface="Arial" pitchFamily="34" charset="0"/>
              </a:rPr>
              <a:t>Applications (Destruction order);</a:t>
            </a:r>
            <a:endParaRPr lang="en-ZA" sz="2400" dirty="0">
              <a:solidFill>
                <a:schemeClr val="bg1"/>
              </a:solidFill>
              <a:latin typeface="Arial" pitchFamily="34" charset="0"/>
              <a:cs typeface="Arial" pitchFamily="34" charset="0"/>
            </a:endParaRPr>
          </a:p>
          <a:p>
            <a:r>
              <a:rPr lang="en-ZA" sz="2400" dirty="0" smtClean="0">
                <a:solidFill>
                  <a:schemeClr val="bg1"/>
                </a:solidFill>
                <a:latin typeface="Arial" pitchFamily="34" charset="0"/>
                <a:cs typeface="Arial" pitchFamily="34" charset="0"/>
              </a:rPr>
              <a:t>4 </a:t>
            </a:r>
            <a:r>
              <a:rPr lang="en-ZA" sz="2400" dirty="0">
                <a:solidFill>
                  <a:schemeClr val="bg1"/>
                </a:solidFill>
                <a:latin typeface="Arial" pitchFamily="34" charset="0"/>
                <a:cs typeface="Arial" pitchFamily="34" charset="0"/>
              </a:rPr>
              <a:t>Buildings </a:t>
            </a:r>
            <a:r>
              <a:rPr lang="en-ZA" sz="2400" dirty="0" smtClean="0">
                <a:solidFill>
                  <a:schemeClr val="bg1"/>
                </a:solidFill>
                <a:latin typeface="Arial" pitchFamily="34" charset="0"/>
                <a:cs typeface="Arial" pitchFamily="34" charset="0"/>
              </a:rPr>
              <a:t>outstanding for PROFILING;</a:t>
            </a:r>
            <a:endParaRPr lang="en-ZA" sz="2400" dirty="0">
              <a:solidFill>
                <a:schemeClr val="bg1"/>
              </a:solidFill>
              <a:latin typeface="Arial" pitchFamily="34" charset="0"/>
              <a:cs typeface="Arial" pitchFamily="34" charset="0"/>
            </a:endParaRPr>
          </a:p>
          <a:p>
            <a:r>
              <a:rPr lang="en-ZA" sz="2400" dirty="0" smtClean="0">
                <a:solidFill>
                  <a:schemeClr val="bg1"/>
                </a:solidFill>
                <a:latin typeface="Arial" pitchFamily="34" charset="0"/>
                <a:cs typeface="Arial" pitchFamily="34" charset="0"/>
              </a:rPr>
              <a:t>27 </a:t>
            </a:r>
            <a:r>
              <a:rPr lang="en-ZA" sz="2400" dirty="0">
                <a:solidFill>
                  <a:schemeClr val="bg1"/>
                </a:solidFill>
                <a:latin typeface="Arial" pitchFamily="34" charset="0"/>
                <a:cs typeface="Arial" pitchFamily="34" charset="0"/>
              </a:rPr>
              <a:t>x Privately Owned, 6 x Provincial Owned and </a:t>
            </a:r>
            <a:endParaRPr lang="en-ZA" sz="2400" dirty="0" smtClean="0">
              <a:solidFill>
                <a:schemeClr val="bg1"/>
              </a:solidFill>
              <a:latin typeface="Arial" pitchFamily="34" charset="0"/>
              <a:cs typeface="Arial" pitchFamily="34" charset="0"/>
            </a:endParaRPr>
          </a:p>
          <a:p>
            <a:pPr marL="0" indent="0">
              <a:buNone/>
            </a:pPr>
            <a:r>
              <a:rPr lang="en-ZA" sz="2400" dirty="0" smtClean="0">
                <a:solidFill>
                  <a:schemeClr val="bg1"/>
                </a:solidFill>
                <a:latin typeface="Arial" pitchFamily="34" charset="0"/>
                <a:cs typeface="Arial" pitchFamily="34" charset="0"/>
              </a:rPr>
              <a:t>    1 </a:t>
            </a:r>
            <a:r>
              <a:rPr lang="en-ZA" sz="2400" dirty="0">
                <a:solidFill>
                  <a:schemeClr val="bg1"/>
                </a:solidFill>
                <a:latin typeface="Arial" pitchFamily="34" charset="0"/>
                <a:cs typeface="Arial" pitchFamily="34" charset="0"/>
              </a:rPr>
              <a:t>x Government owned;</a:t>
            </a:r>
          </a:p>
          <a:p>
            <a:r>
              <a:rPr lang="en-ZA" sz="2400" dirty="0">
                <a:solidFill>
                  <a:schemeClr val="bg1"/>
                </a:solidFill>
                <a:latin typeface="Arial" pitchFamily="34" charset="0"/>
                <a:cs typeface="Arial" pitchFamily="34" charset="0"/>
              </a:rPr>
              <a:t>12 Buildings served with contra notices by DPEM;</a:t>
            </a:r>
          </a:p>
          <a:p>
            <a:r>
              <a:rPr lang="en-ZA" sz="2400" dirty="0">
                <a:solidFill>
                  <a:schemeClr val="bg1"/>
                </a:solidFill>
                <a:latin typeface="Arial" pitchFamily="34" charset="0"/>
                <a:cs typeface="Arial" pitchFamily="34" charset="0"/>
              </a:rPr>
              <a:t>ABM and BI to continuously monitor ALL buildings per precinct, capture on spread-sheet, action non-compliance and ensure resolution in order to reduce and/or eradicate Problem Buildings.</a:t>
            </a:r>
          </a:p>
          <a:p>
            <a:endParaRPr lang="en-ZA" sz="2800" dirty="0">
              <a:solidFill>
                <a:schemeClr val="bg1"/>
              </a:solidFill>
              <a:latin typeface="Arial" pitchFamily="34" charset="0"/>
              <a:cs typeface="Arial" pitchFamily="34" charset="0"/>
            </a:endParaRPr>
          </a:p>
          <a:p>
            <a:endParaRPr lang="en-ZA"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7254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908720"/>
            <a:ext cx="9252520" cy="1143000"/>
          </a:xfrm>
        </p:spPr>
        <p:txBody>
          <a:bodyPr/>
          <a:lstStyle/>
          <a:p>
            <a:r>
              <a:rPr lang="en-ZA" sz="3600" b="1" dirty="0">
                <a:solidFill>
                  <a:srgbClr val="0000CC"/>
                </a:solidFill>
              </a:rPr>
              <a:t>Challenges with Privately-owned </a:t>
            </a:r>
            <a:r>
              <a:rPr lang="en-ZA" sz="3600" b="1" dirty="0" smtClean="0">
                <a:solidFill>
                  <a:srgbClr val="0000CC"/>
                </a:solidFill>
              </a:rPr>
              <a:t>Buildings</a:t>
            </a:r>
            <a:endParaRPr lang="en-ZA" dirty="0"/>
          </a:p>
        </p:txBody>
      </p:sp>
      <p:sp>
        <p:nvSpPr>
          <p:cNvPr id="3" name="Content Placeholder 2"/>
          <p:cNvSpPr>
            <a:spLocks noGrp="1"/>
          </p:cNvSpPr>
          <p:nvPr>
            <p:ph idx="1"/>
          </p:nvPr>
        </p:nvSpPr>
        <p:spPr>
          <a:xfrm>
            <a:off x="467544" y="1916832"/>
            <a:ext cx="7848600" cy="4525963"/>
          </a:xfrm>
        </p:spPr>
        <p:txBody>
          <a:bodyPr/>
          <a:lstStyle/>
          <a:p>
            <a:pPr lvl="0" defTabSz="457200" eaLnBrk="0" hangingPunct="0">
              <a:buFont typeface="Arial" panose="020B0604020202020204" pitchFamily="34" charset="0"/>
              <a:buChar char="•"/>
            </a:pPr>
            <a:r>
              <a:rPr lang="en-US" dirty="0">
                <a:solidFill>
                  <a:prstClr val="black"/>
                </a:solidFill>
              </a:rPr>
              <a:t>Problems when tenants are rental-paying but owner reneging on maintenance &amp; law finds it incumbent on Council to provide alternate accommodation</a:t>
            </a:r>
          </a:p>
          <a:p>
            <a:pPr lvl="0" defTabSz="457200" eaLnBrk="0" hangingPunct="0">
              <a:buFont typeface="Arial" panose="020B0604020202020204" pitchFamily="34" charset="0"/>
              <a:buChar char="•"/>
            </a:pPr>
            <a:r>
              <a:rPr lang="en-US" dirty="0">
                <a:solidFill>
                  <a:prstClr val="black"/>
                </a:solidFill>
              </a:rPr>
              <a:t>Private evictions ending up prejudicing Council in terms of alternative accommodation being imposed for council to provide ( e.g. Imperial hotel)</a:t>
            </a:r>
          </a:p>
          <a:p>
            <a:endParaRPr lang="en-ZA" dirty="0"/>
          </a:p>
        </p:txBody>
      </p:sp>
    </p:spTree>
    <p:extLst>
      <p:ext uri="{BB962C8B-B14F-4D97-AF65-F5344CB8AC3E}">
        <p14:creationId xmlns:p14="http://schemas.microsoft.com/office/powerpoint/2010/main" val="3280149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pic>
        <p:nvPicPr>
          <p:cNvPr id="4" name="Picture 3" descr="C:\Users\dc-pentasaib\AppData\Local\Microsoft\Windows\Temporary Internet Files\Content.Outlook\UJ3HNP8N\IMG-20190620-WA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83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1124744"/>
            <a:ext cx="10729192" cy="1143000"/>
          </a:xfrm>
        </p:spPr>
        <p:txBody>
          <a:bodyPr/>
          <a:lstStyle/>
          <a:p>
            <a:r>
              <a:rPr lang="en-ZA" sz="4000" b="1" u="sng" dirty="0">
                <a:solidFill>
                  <a:schemeClr val="accent2"/>
                </a:solidFill>
              </a:rPr>
              <a:t>Proactive prevention of </a:t>
            </a:r>
            <a:r>
              <a:rPr lang="en-ZA" sz="4000" b="1" u="sng" dirty="0" smtClean="0">
                <a:solidFill>
                  <a:schemeClr val="accent2"/>
                </a:solidFill>
              </a:rPr>
              <a:t>Problem Buildings</a:t>
            </a:r>
            <a:r>
              <a:rPr lang="en-ZA" dirty="0"/>
              <a:t/>
            </a:r>
            <a:br>
              <a:rPr lang="en-ZA" dirty="0"/>
            </a:br>
            <a:endParaRPr lang="en-ZA" dirty="0"/>
          </a:p>
        </p:txBody>
      </p:sp>
      <p:sp>
        <p:nvSpPr>
          <p:cNvPr id="3" name="Content Placeholder 2"/>
          <p:cNvSpPr>
            <a:spLocks noGrp="1"/>
          </p:cNvSpPr>
          <p:nvPr>
            <p:ph idx="1"/>
          </p:nvPr>
        </p:nvSpPr>
        <p:spPr>
          <a:xfrm>
            <a:off x="395536" y="1844824"/>
            <a:ext cx="7848600" cy="4869160"/>
          </a:xfrm>
        </p:spPr>
        <p:txBody>
          <a:bodyPr/>
          <a:lstStyle/>
          <a:p>
            <a:pPr marL="342900" lvl="1" indent="-342900">
              <a:buFont typeface="Arial" charset="0"/>
              <a:buChar char="•"/>
            </a:pPr>
            <a:r>
              <a:rPr lang="en-US" sz="2600" dirty="0">
                <a:solidFill>
                  <a:prstClr val="black"/>
                </a:solidFill>
              </a:rPr>
              <a:t>Core departments must ensure sufficient resources are in place in order to undertake daily routine work and ensure compliance in line with specific </a:t>
            </a:r>
            <a:r>
              <a:rPr lang="en-US" sz="2600" dirty="0" smtClean="0">
                <a:solidFill>
                  <a:prstClr val="black"/>
                </a:solidFill>
              </a:rPr>
              <a:t>mandates.</a:t>
            </a:r>
          </a:p>
          <a:p>
            <a:pPr marL="0" lvl="1" indent="0">
              <a:buNone/>
            </a:pPr>
            <a:endParaRPr lang="en-US" sz="2600" dirty="0" smtClean="0">
              <a:solidFill>
                <a:prstClr val="black"/>
              </a:solidFill>
            </a:endParaRPr>
          </a:p>
          <a:p>
            <a:pPr marL="342900" lvl="1" indent="-342900">
              <a:buFont typeface="Arial" charset="0"/>
              <a:buChar char="•"/>
            </a:pPr>
            <a:r>
              <a:rPr lang="en-US" sz="2600" dirty="0" smtClean="0">
                <a:solidFill>
                  <a:prstClr val="black"/>
                </a:solidFill>
              </a:rPr>
              <a:t>Revenue Management to trigger Legal recovery process for arrear revenue over a specific amount and to alert PBSC to undertake investigations.</a:t>
            </a:r>
          </a:p>
          <a:p>
            <a:pPr marL="342900" lvl="1" indent="-342900">
              <a:buFont typeface="Arial" charset="0"/>
              <a:buChar char="•"/>
            </a:pPr>
            <a:endParaRPr lang="en-US" sz="2600" dirty="0">
              <a:solidFill>
                <a:prstClr val="black"/>
              </a:solidFill>
            </a:endParaRPr>
          </a:p>
          <a:p>
            <a:pPr marL="342900" lvl="1" indent="-342900">
              <a:buFont typeface="Arial" charset="0"/>
              <a:buChar char="•"/>
            </a:pPr>
            <a:r>
              <a:rPr lang="en-US" sz="2600" dirty="0" smtClean="0">
                <a:solidFill>
                  <a:prstClr val="black"/>
                </a:solidFill>
              </a:rPr>
              <a:t>PBSC to be alerted early by line depts to intervene as a collective for all affected departments if aligned to a Problem Building.</a:t>
            </a:r>
          </a:p>
          <a:p>
            <a:pPr marL="342900" lvl="1" indent="-342900">
              <a:buFont typeface="Arial" charset="0"/>
              <a:buChar char="•"/>
            </a:pPr>
            <a:endParaRPr lang="en-US" sz="2600" dirty="0">
              <a:solidFill>
                <a:prstClr val="black"/>
              </a:solidFill>
            </a:endParaRPr>
          </a:p>
          <a:p>
            <a:pPr marL="0" indent="0">
              <a:buNone/>
            </a:pPr>
            <a:endParaRPr lang="en-ZA" dirty="0"/>
          </a:p>
        </p:txBody>
      </p:sp>
    </p:spTree>
    <p:extLst>
      <p:ext uri="{BB962C8B-B14F-4D97-AF65-F5344CB8AC3E}">
        <p14:creationId xmlns:p14="http://schemas.microsoft.com/office/powerpoint/2010/main" val="3392940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1772816"/>
            <a:ext cx="10729192" cy="1143000"/>
          </a:xfrm>
        </p:spPr>
        <p:txBody>
          <a:bodyPr/>
          <a:lstStyle/>
          <a:p>
            <a:pPr lvl="0"/>
            <a:r>
              <a:rPr lang="en-US" b="1" dirty="0">
                <a:solidFill>
                  <a:schemeClr val="accent2"/>
                </a:solidFill>
              </a:rPr>
              <a:t>Early identification/prevention of </a:t>
            </a:r>
            <a:r>
              <a:rPr lang="en-US" b="1" dirty="0" smtClean="0">
                <a:solidFill>
                  <a:schemeClr val="accent2"/>
                </a:solidFill>
              </a:rPr>
              <a:t/>
            </a:r>
            <a:br>
              <a:rPr lang="en-US" b="1" dirty="0" smtClean="0">
                <a:solidFill>
                  <a:schemeClr val="accent2"/>
                </a:solidFill>
              </a:rPr>
            </a:br>
            <a:r>
              <a:rPr lang="en-US" b="1" dirty="0" smtClean="0">
                <a:solidFill>
                  <a:schemeClr val="accent2"/>
                </a:solidFill>
              </a:rPr>
              <a:t>Problem Buildings</a:t>
            </a:r>
            <a:r>
              <a:rPr lang="en-US" b="1" dirty="0">
                <a:solidFill>
                  <a:schemeClr val="accent2"/>
                </a:solidFill>
              </a:rPr>
              <a:t/>
            </a:r>
            <a:br>
              <a:rPr lang="en-US" b="1" dirty="0">
                <a:solidFill>
                  <a:schemeClr val="accent2"/>
                </a:solidFill>
              </a:rPr>
            </a:br>
            <a:r>
              <a:rPr lang="en-ZA" dirty="0"/>
              <a:t/>
            </a:r>
            <a:br>
              <a:rPr lang="en-ZA" dirty="0"/>
            </a:br>
            <a:endParaRPr lang="en-ZA" dirty="0"/>
          </a:p>
        </p:txBody>
      </p:sp>
      <p:sp>
        <p:nvSpPr>
          <p:cNvPr id="3" name="Content Placeholder 2"/>
          <p:cNvSpPr>
            <a:spLocks noGrp="1"/>
          </p:cNvSpPr>
          <p:nvPr>
            <p:ph idx="1"/>
          </p:nvPr>
        </p:nvSpPr>
        <p:spPr>
          <a:xfrm>
            <a:off x="539552" y="2564904"/>
            <a:ext cx="7848600" cy="4869160"/>
          </a:xfrm>
        </p:spPr>
        <p:txBody>
          <a:bodyPr/>
          <a:lstStyle/>
          <a:p>
            <a:pPr marL="342900" lvl="1" indent="-342900">
              <a:buFont typeface="Arial" charset="0"/>
              <a:buChar char="•"/>
            </a:pPr>
            <a:r>
              <a:rPr lang="en-ZA" sz="2600" dirty="0">
                <a:solidFill>
                  <a:prstClr val="black"/>
                </a:solidFill>
              </a:rPr>
              <a:t>Ensure adequate funding in place for regular maintenance of Municipal Buildings. </a:t>
            </a:r>
          </a:p>
          <a:p>
            <a:pPr marL="342900" lvl="1" indent="-342900">
              <a:buFont typeface="Arial" charset="0"/>
              <a:buChar char="•"/>
            </a:pPr>
            <a:r>
              <a:rPr lang="en-ZA" sz="2600" dirty="0">
                <a:solidFill>
                  <a:prstClr val="black"/>
                </a:solidFill>
              </a:rPr>
              <a:t>Facilitate re-use, re-purpose Municipal buildings.</a:t>
            </a:r>
          </a:p>
          <a:p>
            <a:pPr marL="342900" lvl="1" indent="-342900">
              <a:buFont typeface="Arial" charset="0"/>
              <a:buChar char="•"/>
            </a:pPr>
            <a:r>
              <a:rPr lang="en-ZA" sz="2600" dirty="0">
                <a:solidFill>
                  <a:prstClr val="black"/>
                </a:solidFill>
              </a:rPr>
              <a:t>High Court applications for: </a:t>
            </a:r>
          </a:p>
          <a:p>
            <a:pPr marL="0" lvl="1" indent="0">
              <a:buNone/>
            </a:pPr>
            <a:r>
              <a:rPr lang="en-ZA" sz="2600" dirty="0" smtClean="0">
                <a:solidFill>
                  <a:prstClr val="black"/>
                </a:solidFill>
              </a:rPr>
              <a:t>	(</a:t>
            </a:r>
            <a:r>
              <a:rPr lang="en-ZA" sz="2600" dirty="0">
                <a:solidFill>
                  <a:prstClr val="black"/>
                </a:solidFill>
              </a:rPr>
              <a:t>1) </a:t>
            </a:r>
            <a:r>
              <a:rPr lang="en-ZA" sz="2000" dirty="0">
                <a:solidFill>
                  <a:prstClr val="black"/>
                </a:solidFill>
              </a:rPr>
              <a:t>Appointment of Administrator for defunct BCs,</a:t>
            </a:r>
          </a:p>
          <a:p>
            <a:pPr marL="0" lvl="1" indent="0">
              <a:buNone/>
            </a:pPr>
            <a:r>
              <a:rPr lang="en-ZA" sz="2000" dirty="0" smtClean="0">
                <a:solidFill>
                  <a:prstClr val="black"/>
                </a:solidFill>
              </a:rPr>
              <a:t>	(</a:t>
            </a:r>
            <a:r>
              <a:rPr lang="en-ZA" sz="2000" dirty="0">
                <a:solidFill>
                  <a:prstClr val="black"/>
                </a:solidFill>
              </a:rPr>
              <a:t>2) Expropriation,</a:t>
            </a:r>
          </a:p>
          <a:p>
            <a:pPr marL="0" lvl="1" indent="0">
              <a:buNone/>
            </a:pPr>
            <a:r>
              <a:rPr lang="en-ZA" sz="2000" dirty="0" smtClean="0">
                <a:solidFill>
                  <a:prstClr val="black"/>
                </a:solidFill>
              </a:rPr>
              <a:t>	(</a:t>
            </a:r>
            <a:r>
              <a:rPr lang="en-ZA" sz="2000" dirty="0">
                <a:solidFill>
                  <a:prstClr val="black"/>
                </a:solidFill>
              </a:rPr>
              <a:t>3) Demolition,</a:t>
            </a:r>
          </a:p>
          <a:p>
            <a:pPr marL="0" lvl="1" indent="0">
              <a:buNone/>
            </a:pPr>
            <a:r>
              <a:rPr lang="en-ZA" sz="2000" dirty="0" smtClean="0">
                <a:solidFill>
                  <a:prstClr val="black"/>
                </a:solidFill>
              </a:rPr>
              <a:t>	(</a:t>
            </a:r>
            <a:r>
              <a:rPr lang="en-ZA" sz="2000" dirty="0">
                <a:solidFill>
                  <a:prstClr val="black"/>
                </a:solidFill>
              </a:rPr>
              <a:t>4) Eviction and rehabilitation. </a:t>
            </a:r>
            <a:endParaRPr lang="en-US" sz="2000" dirty="0">
              <a:solidFill>
                <a:prstClr val="black"/>
              </a:solidFill>
            </a:endParaRPr>
          </a:p>
          <a:p>
            <a:pPr marL="0" indent="0">
              <a:buNone/>
            </a:pPr>
            <a:endParaRPr lang="en-ZA" dirty="0"/>
          </a:p>
        </p:txBody>
      </p:sp>
    </p:spTree>
    <p:extLst>
      <p:ext uri="{BB962C8B-B14F-4D97-AF65-F5344CB8AC3E}">
        <p14:creationId xmlns:p14="http://schemas.microsoft.com/office/powerpoint/2010/main" val="500014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592" y="1772816"/>
            <a:ext cx="10729192" cy="1143000"/>
          </a:xfrm>
        </p:spPr>
        <p:txBody>
          <a:bodyPr/>
          <a:lstStyle/>
          <a:p>
            <a:pPr lvl="0"/>
            <a:r>
              <a:rPr lang="en-US" b="1" dirty="0">
                <a:solidFill>
                  <a:schemeClr val="accent2"/>
                </a:solidFill>
              </a:rPr>
              <a:t/>
            </a:r>
            <a:br>
              <a:rPr lang="en-US" b="1" dirty="0">
                <a:solidFill>
                  <a:schemeClr val="accent2"/>
                </a:solidFill>
              </a:rPr>
            </a:br>
            <a:r>
              <a:rPr lang="en-ZA" dirty="0"/>
              <a:t/>
            </a:r>
            <a:br>
              <a:rPr lang="en-ZA" dirty="0"/>
            </a:br>
            <a:endParaRPr lang="en-ZA" dirty="0"/>
          </a:p>
        </p:txBody>
      </p:sp>
      <p:sp>
        <p:nvSpPr>
          <p:cNvPr id="3" name="Content Placeholder 2"/>
          <p:cNvSpPr>
            <a:spLocks noGrp="1"/>
          </p:cNvSpPr>
          <p:nvPr>
            <p:ph idx="1"/>
          </p:nvPr>
        </p:nvSpPr>
        <p:spPr>
          <a:xfrm>
            <a:off x="467544" y="1052736"/>
            <a:ext cx="7848600" cy="4869160"/>
          </a:xfrm>
        </p:spPr>
        <p:txBody>
          <a:bodyPr/>
          <a:lstStyle/>
          <a:p>
            <a:pPr marL="0" lvl="0" indent="0" algn="just">
              <a:lnSpc>
                <a:spcPct val="115000"/>
              </a:lnSpc>
              <a:spcAft>
                <a:spcPts val="0"/>
              </a:spcAft>
              <a:buNone/>
            </a:pPr>
            <a:r>
              <a:rPr lang="en-US" sz="3600" b="1" u="sng" dirty="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How will turning around a Problem Building benefit the Community</a:t>
            </a:r>
            <a:r>
              <a:rPr lang="en-US" sz="3600" b="1" u="sng" dirty="0" smtClean="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ZA" sz="36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buFont typeface="Symbol" panose="05050102010706020507" pitchFamily="18" charset="2"/>
              <a:buChar char=""/>
            </a:pPr>
            <a:r>
              <a:rPr lang="en-US" dirty="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Create a safer suburb/street.</a:t>
            </a:r>
            <a:endParaRPr lang="en-ZA" sz="28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buFont typeface="Symbol" panose="05050102010706020507" pitchFamily="18" charset="2"/>
              <a:buChar char=""/>
            </a:pPr>
            <a:r>
              <a:rPr lang="en-US" dirty="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Assist those who previously illegally occupied the building to relocate.</a:t>
            </a:r>
            <a:endParaRPr lang="en-ZA" sz="28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buFont typeface="Symbol" panose="05050102010706020507" pitchFamily="18" charset="2"/>
              <a:buChar char=""/>
            </a:pPr>
            <a:r>
              <a:rPr lang="en-US" dirty="0">
                <a:solidFill>
                  <a:srgbClr val="0000CC"/>
                </a:solidFill>
                <a:latin typeface="Arial Rounded MT Bold" panose="020F0704030504030204" pitchFamily="34" charset="0"/>
                <a:ea typeface="Times New Roman" panose="02020603050405020304" pitchFamily="18" charset="0"/>
                <a:cs typeface="Times New Roman" panose="02020603050405020304" pitchFamily="18" charset="0"/>
              </a:rPr>
              <a:t>Stabilize the market value of properties in the area by turning around Problem Buildings.   </a:t>
            </a:r>
            <a:endParaRPr lang="en-ZA" sz="2800" dirty="0">
              <a:solidFill>
                <a:srgbClr val="0000CC"/>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2547699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42293"/>
            <a:ext cx="7848600" cy="940966"/>
          </a:xfrm>
        </p:spPr>
        <p:txBody>
          <a:bodyPr/>
          <a:lstStyle/>
          <a:p>
            <a:r>
              <a:rPr lang="en-ZA" sz="2400" b="1" dirty="0">
                <a:solidFill>
                  <a:schemeClr val="bg1"/>
                </a:solidFill>
              </a:rPr>
              <a:t>STAGES TO RESTORE &amp; REJUVINATE PROBLEM BUILDINGS</a:t>
            </a:r>
            <a:r>
              <a:rPr lang="en-ZA" sz="2800" b="1" dirty="0">
                <a:solidFill>
                  <a:schemeClr val="bg1"/>
                </a:solidFill>
              </a:rPr>
              <a:t>	</a:t>
            </a:r>
            <a:r>
              <a:rPr lang="en-ZA" dirty="0"/>
              <a:t/>
            </a:r>
            <a:br>
              <a:rPr lang="en-ZA" dirty="0"/>
            </a:br>
            <a:endParaRPr lang="en-ZA"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8486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8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291264" cy="1143000"/>
          </a:xfrm>
        </p:spPr>
        <p:txBody>
          <a:bodyPr/>
          <a:lstStyle/>
          <a:p>
            <a:r>
              <a:rPr lang="en-ZA" sz="3600" b="1" u="sng" dirty="0">
                <a:solidFill>
                  <a:srgbClr val="3333CC"/>
                </a:solidFill>
                <a:latin typeface="Arial" pitchFamily="34" charset="0"/>
                <a:cs typeface="Arial" pitchFamily="34" charset="0"/>
              </a:rPr>
              <a:t>Tong Lok = 562 Mahatma Gandhi St</a:t>
            </a:r>
            <a:endParaRPr lang="en-ZA" dirty="0"/>
          </a:p>
        </p:txBody>
      </p:sp>
      <p:pic>
        <p:nvPicPr>
          <p:cNvPr id="4" name="Picture 4" descr="DSCF016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75656" y="1684614"/>
            <a:ext cx="6900430" cy="51733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4309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568952" cy="1143000"/>
          </a:xfrm>
        </p:spPr>
        <p:txBody>
          <a:bodyPr/>
          <a:lstStyle/>
          <a:p>
            <a:r>
              <a:rPr lang="en-ZA" sz="3600" b="1" u="sng" dirty="0">
                <a:solidFill>
                  <a:schemeClr val="accent2"/>
                </a:solidFill>
                <a:latin typeface="Arial" pitchFamily="34" charset="0"/>
                <a:cs typeface="Arial" pitchFamily="34" charset="0"/>
              </a:rPr>
              <a:t>Tong Lok = 562 Mahatma Gandhi St</a:t>
            </a:r>
          </a:p>
        </p:txBody>
      </p:sp>
      <p:sp>
        <p:nvSpPr>
          <p:cNvPr id="5" name="Content Placeholder 4"/>
          <p:cNvSpPr>
            <a:spLocks noGrp="1"/>
          </p:cNvSpPr>
          <p:nvPr>
            <p:ph idx="1"/>
          </p:nvPr>
        </p:nvSpPr>
        <p:spPr>
          <a:xfrm>
            <a:off x="15738" y="1628800"/>
            <a:ext cx="6500477" cy="5216893"/>
          </a:xfrm>
        </p:spPr>
        <p:txBody>
          <a:bodyPr/>
          <a:lstStyle/>
          <a:p>
            <a:r>
              <a:rPr lang="en-ZA" sz="1400" b="1" dirty="0" smtClean="0">
                <a:solidFill>
                  <a:schemeClr val="bg1"/>
                </a:solidFill>
                <a:latin typeface="Arial" pitchFamily="34" charset="0"/>
                <a:cs typeface="Arial" pitchFamily="34" charset="0"/>
              </a:rPr>
              <a:t>Dilapidated, Unmaintained,</a:t>
            </a:r>
          </a:p>
          <a:p>
            <a:pPr marL="0" indent="0">
              <a:buNone/>
            </a:pPr>
            <a:r>
              <a:rPr lang="en-ZA" sz="1400" b="1" dirty="0" smtClean="0">
                <a:solidFill>
                  <a:schemeClr val="bg1"/>
                </a:solidFill>
                <a:latin typeface="Arial" pitchFamily="34" charset="0"/>
                <a:cs typeface="Arial" pitchFamily="34" charset="0"/>
              </a:rPr>
              <a:t>       Dysfunctional </a:t>
            </a:r>
            <a:r>
              <a:rPr lang="en-ZA" sz="1400" b="1" dirty="0">
                <a:solidFill>
                  <a:schemeClr val="bg1"/>
                </a:solidFill>
                <a:latin typeface="Arial" pitchFamily="34" charset="0"/>
                <a:cs typeface="Arial" pitchFamily="34" charset="0"/>
              </a:rPr>
              <a:t>Body </a:t>
            </a:r>
            <a:r>
              <a:rPr lang="en-ZA" sz="1400" b="1" dirty="0" smtClean="0">
                <a:solidFill>
                  <a:schemeClr val="bg1"/>
                </a:solidFill>
                <a:latin typeface="Arial" pitchFamily="34" charset="0"/>
                <a:cs typeface="Arial" pitchFamily="34" charset="0"/>
              </a:rPr>
              <a:t>Corp.              </a:t>
            </a:r>
            <a:r>
              <a:rPr lang="en-ZA" sz="1400" b="1" dirty="0">
                <a:solidFill>
                  <a:schemeClr val="bg1"/>
                </a:solidFill>
                <a:latin typeface="Arial" pitchFamily="34" charset="0"/>
                <a:cs typeface="Arial" pitchFamily="34" charset="0"/>
              </a:rPr>
              <a:t>4. Abandoned</a:t>
            </a:r>
            <a:endParaRPr lang="en-ZA" sz="1400" b="1" dirty="0" smtClean="0">
              <a:solidFill>
                <a:schemeClr val="bg1"/>
              </a:solidFill>
              <a:latin typeface="Arial" pitchFamily="34" charset="0"/>
              <a:cs typeface="Arial" pitchFamily="34" charset="0"/>
            </a:endParaRPr>
          </a:p>
          <a:p>
            <a:r>
              <a:rPr lang="en-ZA" sz="1400" b="1" dirty="0" smtClean="0">
                <a:solidFill>
                  <a:schemeClr val="bg1"/>
                </a:solidFill>
                <a:latin typeface="Arial" pitchFamily="34" charset="0"/>
                <a:cs typeface="Arial" pitchFamily="34" charset="0"/>
              </a:rPr>
              <a:t>Total </a:t>
            </a:r>
            <a:r>
              <a:rPr lang="en-ZA" sz="1400" b="1" dirty="0">
                <a:solidFill>
                  <a:schemeClr val="bg1"/>
                </a:solidFill>
                <a:latin typeface="Arial" pitchFamily="34" charset="0"/>
                <a:cs typeface="Arial" pitchFamily="34" charset="0"/>
              </a:rPr>
              <a:t>rates </a:t>
            </a:r>
            <a:r>
              <a:rPr lang="en-ZA" sz="1400" b="1" dirty="0" smtClean="0">
                <a:solidFill>
                  <a:schemeClr val="bg1"/>
                </a:solidFill>
                <a:latin typeface="Arial" pitchFamily="34" charset="0"/>
                <a:cs typeface="Arial" pitchFamily="34" charset="0"/>
              </a:rPr>
              <a:t>outstanding = </a:t>
            </a:r>
            <a:endParaRPr lang="en-ZA" sz="1400" b="1" dirty="0">
              <a:solidFill>
                <a:schemeClr val="bg1"/>
              </a:solidFill>
              <a:latin typeface="Arial" pitchFamily="34" charset="0"/>
              <a:cs typeface="Arial" pitchFamily="34" charset="0"/>
            </a:endParaRPr>
          </a:p>
          <a:p>
            <a:pPr marL="0" indent="0">
              <a:buNone/>
            </a:pPr>
            <a:r>
              <a:rPr lang="en-ZA" sz="1400" b="1" dirty="0">
                <a:solidFill>
                  <a:schemeClr val="bg1"/>
                </a:solidFill>
                <a:latin typeface="Arial" pitchFamily="34" charset="0"/>
                <a:cs typeface="Arial" pitchFamily="34" charset="0"/>
              </a:rPr>
              <a:t>      </a:t>
            </a:r>
            <a:r>
              <a:rPr lang="en-ZA" sz="1400" b="1" dirty="0" smtClean="0">
                <a:solidFill>
                  <a:schemeClr val="bg1"/>
                </a:solidFill>
                <a:latin typeface="Arial" pitchFamily="34" charset="0"/>
                <a:cs typeface="Arial" pitchFamily="34" charset="0"/>
              </a:rPr>
              <a:t> R986 000.</a:t>
            </a:r>
            <a:endParaRPr lang="en-ZA" sz="1400" b="1" dirty="0">
              <a:solidFill>
                <a:schemeClr val="bg1"/>
              </a:solidFill>
              <a:latin typeface="Arial" pitchFamily="34" charset="0"/>
              <a:cs typeface="Arial" pitchFamily="34" charset="0"/>
            </a:endParaRPr>
          </a:p>
          <a:p>
            <a:r>
              <a:rPr lang="en-ZA" sz="1400" b="1" dirty="0" smtClean="0">
                <a:solidFill>
                  <a:schemeClr val="bg1"/>
                </a:solidFill>
                <a:latin typeface="Arial" pitchFamily="34" charset="0"/>
                <a:cs typeface="Arial" pitchFamily="34" charset="0"/>
              </a:rPr>
              <a:t>June 2019 - Legal process </a:t>
            </a:r>
            <a:endParaRPr lang="en-ZA" sz="1400" b="1" dirty="0">
              <a:solidFill>
                <a:schemeClr val="bg1"/>
              </a:solidFill>
              <a:latin typeface="Arial" pitchFamily="34" charset="0"/>
              <a:cs typeface="Arial" pitchFamily="34" charset="0"/>
            </a:endParaRPr>
          </a:p>
          <a:p>
            <a:pPr marL="0" indent="0">
              <a:buNone/>
            </a:pPr>
            <a:r>
              <a:rPr lang="en-ZA" sz="1400" b="1" dirty="0">
                <a:solidFill>
                  <a:schemeClr val="bg1"/>
                </a:solidFill>
                <a:latin typeface="Arial" pitchFamily="34" charset="0"/>
                <a:cs typeface="Arial" pitchFamily="34" charset="0"/>
              </a:rPr>
              <a:t>      of approaching High </a:t>
            </a:r>
          </a:p>
          <a:p>
            <a:pPr marL="0" indent="0">
              <a:buNone/>
            </a:pPr>
            <a:r>
              <a:rPr lang="en-ZA" sz="1400" b="1" dirty="0">
                <a:solidFill>
                  <a:schemeClr val="bg1"/>
                </a:solidFill>
                <a:latin typeface="Arial" pitchFamily="34" charset="0"/>
                <a:cs typeface="Arial" pitchFamily="34" charset="0"/>
              </a:rPr>
              <a:t>      Court for the appointment </a:t>
            </a:r>
          </a:p>
          <a:p>
            <a:pPr marL="0" indent="0">
              <a:buNone/>
            </a:pPr>
            <a:r>
              <a:rPr lang="en-ZA" sz="1400" b="1" dirty="0">
                <a:solidFill>
                  <a:schemeClr val="bg1"/>
                </a:solidFill>
                <a:latin typeface="Arial" pitchFamily="34" charset="0"/>
                <a:cs typeface="Arial" pitchFamily="34" charset="0"/>
              </a:rPr>
              <a:t>      of a judicial administrator, </a:t>
            </a:r>
          </a:p>
          <a:p>
            <a:pPr marL="0" indent="0">
              <a:buNone/>
            </a:pPr>
            <a:r>
              <a:rPr lang="en-ZA" sz="1400" b="1" dirty="0">
                <a:solidFill>
                  <a:schemeClr val="bg1"/>
                </a:solidFill>
                <a:latin typeface="Arial" pitchFamily="34" charset="0"/>
                <a:cs typeface="Arial" pitchFamily="34" charset="0"/>
              </a:rPr>
              <a:t>      in order to attempt to </a:t>
            </a:r>
          </a:p>
          <a:p>
            <a:pPr marL="0" indent="0">
              <a:buNone/>
            </a:pPr>
            <a:r>
              <a:rPr lang="en-ZA" sz="1400" b="1" dirty="0">
                <a:solidFill>
                  <a:schemeClr val="bg1"/>
                </a:solidFill>
                <a:latin typeface="Arial" pitchFamily="34" charset="0"/>
                <a:cs typeface="Arial" pitchFamily="34" charset="0"/>
              </a:rPr>
              <a:t>      rehabilitate the building</a:t>
            </a:r>
            <a:r>
              <a:rPr lang="en-ZA" sz="1400" b="1" dirty="0" smtClean="0">
                <a:solidFill>
                  <a:schemeClr val="bg1"/>
                </a:solidFill>
                <a:latin typeface="Arial" pitchFamily="34" charset="0"/>
                <a:cs typeface="Arial" pitchFamily="34" charset="0"/>
              </a:rPr>
              <a:t>.</a:t>
            </a:r>
          </a:p>
          <a:p>
            <a:pPr marL="0" indent="0">
              <a:buNone/>
            </a:pPr>
            <a:r>
              <a:rPr lang="en-ZA" sz="1400" b="1" dirty="0" smtClean="0">
                <a:solidFill>
                  <a:schemeClr val="bg1"/>
                </a:solidFill>
                <a:latin typeface="Arial" pitchFamily="34" charset="0"/>
                <a:cs typeface="Arial" pitchFamily="34" charset="0"/>
              </a:rPr>
              <a:t> </a:t>
            </a:r>
            <a:endParaRPr lang="en-ZA" sz="1400" b="1" dirty="0">
              <a:solidFill>
                <a:schemeClr val="bg1"/>
              </a:solidFill>
              <a:latin typeface="Arial" pitchFamily="34" charset="0"/>
              <a:cs typeface="Arial" pitchFamily="34" charset="0"/>
            </a:endParaRPr>
          </a:p>
          <a:p>
            <a:r>
              <a:rPr lang="en-ZA" sz="1400" b="1" dirty="0">
                <a:solidFill>
                  <a:schemeClr val="bg1"/>
                </a:solidFill>
                <a:latin typeface="Arial" pitchFamily="34" charset="0"/>
                <a:cs typeface="Arial" pitchFamily="34" charset="0"/>
              </a:rPr>
              <a:t>Failure of the latter, a </a:t>
            </a:r>
          </a:p>
          <a:p>
            <a:pPr marL="0" indent="0">
              <a:buNone/>
            </a:pPr>
            <a:r>
              <a:rPr lang="en-ZA" sz="1400" b="1" dirty="0">
                <a:solidFill>
                  <a:schemeClr val="bg1"/>
                </a:solidFill>
                <a:latin typeface="Arial" pitchFamily="34" charset="0"/>
                <a:cs typeface="Arial" pitchFamily="34" charset="0"/>
              </a:rPr>
              <a:t>      High Court Application </a:t>
            </a:r>
          </a:p>
          <a:p>
            <a:pPr marL="0" indent="0">
              <a:buNone/>
            </a:pPr>
            <a:r>
              <a:rPr lang="en-ZA" sz="1400" b="1" dirty="0">
                <a:solidFill>
                  <a:schemeClr val="bg1"/>
                </a:solidFill>
                <a:latin typeface="Arial" pitchFamily="34" charset="0"/>
                <a:cs typeface="Arial" pitchFamily="34" charset="0"/>
              </a:rPr>
              <a:t>      will be sought to </a:t>
            </a:r>
          </a:p>
          <a:p>
            <a:pPr marL="0" indent="0">
              <a:buNone/>
            </a:pPr>
            <a:r>
              <a:rPr lang="en-ZA" sz="1400" b="1" dirty="0">
                <a:solidFill>
                  <a:schemeClr val="bg1"/>
                </a:solidFill>
                <a:latin typeface="Arial" pitchFamily="34" charset="0"/>
                <a:cs typeface="Arial" pitchFamily="34" charset="0"/>
              </a:rPr>
              <a:t>      Expropriate the property</a:t>
            </a:r>
            <a:r>
              <a:rPr lang="en-ZA" sz="1400" b="1" dirty="0" smtClean="0">
                <a:solidFill>
                  <a:schemeClr val="bg1"/>
                </a:solidFill>
                <a:latin typeface="Arial" pitchFamily="34" charset="0"/>
                <a:cs typeface="Arial" pitchFamily="34" charset="0"/>
              </a:rPr>
              <a:t>.</a:t>
            </a:r>
          </a:p>
          <a:p>
            <a:pPr marL="0" indent="0">
              <a:buNone/>
            </a:pPr>
            <a:endParaRPr lang="en-ZA" sz="1400" b="1" dirty="0">
              <a:solidFill>
                <a:schemeClr val="bg1"/>
              </a:solidFill>
              <a:latin typeface="Arial" pitchFamily="34" charset="0"/>
              <a:cs typeface="Arial" pitchFamily="34" charset="0"/>
            </a:endParaRPr>
          </a:p>
          <a:p>
            <a:r>
              <a:rPr lang="en-ZA" sz="1400" b="1" dirty="0">
                <a:solidFill>
                  <a:schemeClr val="bg1"/>
                </a:solidFill>
                <a:latin typeface="Arial" pitchFamily="34" charset="0"/>
                <a:cs typeface="Arial" pitchFamily="34" charset="0"/>
              </a:rPr>
              <a:t>Thereafter an expression </a:t>
            </a:r>
          </a:p>
          <a:p>
            <a:pPr marL="0" indent="0">
              <a:buNone/>
            </a:pPr>
            <a:r>
              <a:rPr lang="en-ZA" sz="1400" b="1" dirty="0">
                <a:solidFill>
                  <a:schemeClr val="bg1"/>
                </a:solidFill>
                <a:latin typeface="Arial" pitchFamily="34" charset="0"/>
                <a:cs typeface="Arial" pitchFamily="34" charset="0"/>
              </a:rPr>
              <a:t>      of interest will be advertised </a:t>
            </a:r>
          </a:p>
          <a:p>
            <a:pPr marL="0" indent="0">
              <a:buNone/>
            </a:pPr>
            <a:r>
              <a:rPr lang="en-ZA" sz="1400" b="1" dirty="0">
                <a:solidFill>
                  <a:schemeClr val="bg1"/>
                </a:solidFill>
                <a:latin typeface="Arial" pitchFamily="34" charset="0"/>
                <a:cs typeface="Arial" pitchFamily="34" charset="0"/>
              </a:rPr>
              <a:t>      and sale via a public tender </a:t>
            </a:r>
          </a:p>
          <a:p>
            <a:pPr marL="0" indent="0">
              <a:buNone/>
            </a:pPr>
            <a:r>
              <a:rPr lang="en-ZA" sz="1400" b="1" dirty="0">
                <a:solidFill>
                  <a:schemeClr val="bg1"/>
                </a:solidFill>
                <a:latin typeface="Arial" pitchFamily="34" charset="0"/>
                <a:cs typeface="Arial" pitchFamily="34" charset="0"/>
              </a:rPr>
              <a:t>      process.</a:t>
            </a:r>
          </a:p>
          <a:p>
            <a:endParaRPr lang="en-ZA" sz="1800" dirty="0">
              <a:solidFill>
                <a:schemeClr val="bg1"/>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231B9836-5836-48B1-A4CC-2AA6145EDC2A}"/>
              </a:ext>
            </a:extLst>
          </p:cNvPr>
          <p:cNvPicPr>
            <a:picLocks noChangeAspect="1"/>
          </p:cNvPicPr>
          <p:nvPr/>
        </p:nvPicPr>
        <p:blipFill rotWithShape="1">
          <a:blip r:embed="rId2"/>
          <a:srcRect r="7847"/>
          <a:stretch/>
        </p:blipFill>
        <p:spPr bwMode="auto">
          <a:xfrm>
            <a:off x="2841171" y="1688500"/>
            <a:ext cx="6302829" cy="5157193"/>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5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4896544" cy="1143000"/>
          </a:xfrm>
        </p:spPr>
        <p:txBody>
          <a:bodyPr/>
          <a:lstStyle/>
          <a:p>
            <a:r>
              <a:rPr lang="en-ZA" sz="3600" b="1" u="sng" dirty="0">
                <a:solidFill>
                  <a:schemeClr val="accent2"/>
                </a:solidFill>
                <a:latin typeface="Arial" pitchFamily="34" charset="0"/>
                <a:cs typeface="Arial" pitchFamily="34" charset="0"/>
              </a:rPr>
              <a:t>4 Trafalgar Lane </a:t>
            </a:r>
          </a:p>
        </p:txBody>
      </p:sp>
      <p:sp>
        <p:nvSpPr>
          <p:cNvPr id="5" name="Content Placeholder 4"/>
          <p:cNvSpPr>
            <a:spLocks noGrp="1"/>
          </p:cNvSpPr>
          <p:nvPr>
            <p:ph idx="1"/>
          </p:nvPr>
        </p:nvSpPr>
        <p:spPr>
          <a:xfrm>
            <a:off x="15739" y="1628800"/>
            <a:ext cx="7848600" cy="4525963"/>
          </a:xfrm>
        </p:spPr>
        <p:txBody>
          <a:bodyPr/>
          <a:lstStyle/>
          <a:p>
            <a:r>
              <a:rPr lang="en-ZA" sz="1800" b="1" dirty="0" smtClean="0">
                <a:solidFill>
                  <a:schemeClr val="bg1"/>
                </a:solidFill>
                <a:latin typeface="Arial" pitchFamily="34" charset="0"/>
                <a:cs typeface="Arial" pitchFamily="34" charset="0"/>
              </a:rPr>
              <a:t>Dilapidated and </a:t>
            </a:r>
          </a:p>
          <a:p>
            <a:pPr marL="0" indent="0">
              <a:buNone/>
            </a:pPr>
            <a:r>
              <a:rPr lang="en-ZA" sz="1800" b="1" dirty="0" smtClean="0">
                <a:solidFill>
                  <a:schemeClr val="bg1"/>
                </a:solidFill>
                <a:latin typeface="Arial" pitchFamily="34" charset="0"/>
                <a:cs typeface="Arial" pitchFamily="34" charset="0"/>
              </a:rPr>
              <a:t>Dangerous.</a:t>
            </a:r>
          </a:p>
          <a:p>
            <a:pPr marL="0" indent="0">
              <a:buNone/>
            </a:pPr>
            <a:endParaRPr lang="en-ZA" sz="1800" b="1" dirty="0">
              <a:solidFill>
                <a:schemeClr val="bg1"/>
              </a:solidFill>
              <a:latin typeface="Arial" pitchFamily="34" charset="0"/>
              <a:cs typeface="Arial" pitchFamily="34" charset="0"/>
            </a:endParaRPr>
          </a:p>
          <a:p>
            <a:r>
              <a:rPr lang="en-ZA" sz="1800" b="1" dirty="0" smtClean="0">
                <a:solidFill>
                  <a:schemeClr val="bg1"/>
                </a:solidFill>
                <a:latin typeface="Arial" pitchFamily="34" charset="0"/>
                <a:cs typeface="Arial" pitchFamily="34" charset="0"/>
              </a:rPr>
              <a:t>Demolition commenced                                                                            on 16</a:t>
            </a:r>
            <a:r>
              <a:rPr lang="en-ZA" sz="1800" b="1" baseline="30000" dirty="0" smtClean="0">
                <a:solidFill>
                  <a:schemeClr val="bg1"/>
                </a:solidFill>
                <a:latin typeface="Arial" pitchFamily="34" charset="0"/>
                <a:cs typeface="Arial" pitchFamily="34" charset="0"/>
              </a:rPr>
              <a:t>th</a:t>
            </a:r>
            <a:r>
              <a:rPr lang="en-ZA" sz="1800" b="1" dirty="0" smtClean="0">
                <a:solidFill>
                  <a:schemeClr val="bg1"/>
                </a:solidFill>
                <a:latin typeface="Arial" pitchFamily="34" charset="0"/>
                <a:cs typeface="Arial" pitchFamily="34" charset="0"/>
              </a:rPr>
              <a:t> July 2019.</a:t>
            </a:r>
          </a:p>
          <a:p>
            <a:endParaRPr lang="en-ZA" sz="1800" b="1" dirty="0">
              <a:solidFill>
                <a:schemeClr val="bg1"/>
              </a:solidFill>
              <a:latin typeface="Arial" pitchFamily="34" charset="0"/>
              <a:cs typeface="Arial" pitchFamily="34" charset="0"/>
            </a:endParaRPr>
          </a:p>
          <a:p>
            <a:r>
              <a:rPr lang="en-ZA" sz="1800" b="1" dirty="0" smtClean="0">
                <a:solidFill>
                  <a:schemeClr val="bg1"/>
                </a:solidFill>
                <a:latin typeface="Arial" pitchFamily="34" charset="0"/>
                <a:cs typeface="Arial" pitchFamily="34" charset="0"/>
              </a:rPr>
              <a:t>Completed on 30 October </a:t>
            </a:r>
          </a:p>
          <a:p>
            <a:pPr marL="0" indent="0">
              <a:buNone/>
            </a:pPr>
            <a:r>
              <a:rPr lang="en-ZA" sz="1800" b="1" dirty="0">
                <a:solidFill>
                  <a:schemeClr val="bg1"/>
                </a:solidFill>
                <a:latin typeface="Arial" pitchFamily="34" charset="0"/>
                <a:cs typeface="Arial" pitchFamily="34" charset="0"/>
              </a:rPr>
              <a:t> </a:t>
            </a:r>
            <a:r>
              <a:rPr lang="en-ZA" sz="1800" b="1" dirty="0" smtClean="0">
                <a:solidFill>
                  <a:schemeClr val="bg1"/>
                </a:solidFill>
                <a:latin typeface="Arial" pitchFamily="34" charset="0"/>
                <a:cs typeface="Arial" pitchFamily="34" charset="0"/>
              </a:rPr>
              <a:t>    2019</a:t>
            </a:r>
            <a:endParaRPr lang="en-ZA" sz="1800" b="1" dirty="0">
              <a:solidFill>
                <a:schemeClr val="bg1"/>
              </a:solidFill>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562976"/>
            <a:ext cx="5780148" cy="529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sz="quarter"/>
          </p:nvPr>
        </p:nvSpPr>
        <p:spPr/>
        <p:txBody>
          <a:bodyPr/>
          <a:lstStyle/>
          <a:p>
            <a:pPr eaLnBrk="1" hangingPunct="1">
              <a:defRPr/>
            </a:pPr>
            <a:r>
              <a:rPr lang="en-US" dirty="0" smtClean="0">
                <a:solidFill>
                  <a:srgbClr val="FFFF00"/>
                </a:solidFill>
              </a:rPr>
              <a:t>28 Carlisle Street</a:t>
            </a:r>
          </a:p>
        </p:txBody>
      </p:sp>
      <p:pic>
        <p:nvPicPr>
          <p:cNvPr id="44035" name="Picture 3" descr="DSC0054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19175" y="1600200"/>
            <a:ext cx="291465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4" descr="DSC0055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10175" y="1600200"/>
            <a:ext cx="291465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7" name="Picture 5" descr="DSC0056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17588" y="3938588"/>
            <a:ext cx="2916237"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8" name="Picture 6" descr="DSC00585"/>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208588" y="3938588"/>
            <a:ext cx="2916237"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2594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A sign on the side of the road&#10;&#10;Description generated with high confidence">
            <a:extLst>
              <a:ext uri="{FF2B5EF4-FFF2-40B4-BE49-F238E27FC236}">
                <a16:creationId xmlns:a16="http://schemas.microsoft.com/office/drawing/2014/main" id="{C21732EF-8A77-441D-B07B-BA38737382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2125"/>
            <a:ext cx="9144000" cy="607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6251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818629">
            <a:off x="610792" y="1198016"/>
            <a:ext cx="5032147" cy="923330"/>
          </a:xfrm>
          <a:prstGeom prst="rect">
            <a:avLst/>
          </a:prstGeom>
          <a:noFill/>
        </p:spPr>
        <p:txBody>
          <a:bodyPr wrap="none" lIns="91440" tIns="45720" rIns="91440" bIns="45720">
            <a:spAutoFit/>
          </a:bodyPr>
          <a:lstStyle/>
          <a:p>
            <a:pPr algn="ct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Ngiyabonga</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2071671" y="3500438"/>
            <a:ext cx="3531736"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Dankie</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rot="1801730">
            <a:off x="4077123" y="2832326"/>
            <a:ext cx="4429610"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Thank You!!!</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c-domingo\Desktop\Correspondence  Out 2012 -13\eThekwini Background for PPT 2.jpg"/>
          <p:cNvPicPr>
            <a:picLocks noChangeAspect="1" noChangeArrowheads="1"/>
          </p:cNvPicPr>
          <p:nvPr/>
        </p:nvPicPr>
        <p:blipFill>
          <a:blip r:embed="rId2" cstate="print"/>
          <a:srcRect/>
          <a:stretch>
            <a:fillRect/>
          </a:stretch>
        </p:blipFill>
        <p:spPr bwMode="auto">
          <a:xfrm>
            <a:off x="0" y="1"/>
            <a:ext cx="9144000" cy="6665952"/>
          </a:xfrm>
          <a:prstGeom prst="rect">
            <a:avLst/>
          </a:prstGeom>
          <a:noFill/>
        </p:spPr>
      </p:pic>
      <p:sp>
        <p:nvSpPr>
          <p:cNvPr id="2" name="Title 1"/>
          <p:cNvSpPr>
            <a:spLocks noGrp="1"/>
          </p:cNvSpPr>
          <p:nvPr>
            <p:ph type="title"/>
          </p:nvPr>
        </p:nvSpPr>
        <p:spPr>
          <a:xfrm>
            <a:off x="250001" y="980728"/>
            <a:ext cx="8643998" cy="1152128"/>
          </a:xfrm>
        </p:spPr>
        <p:txBody>
          <a:bodyPr/>
          <a:lstStyle/>
          <a:p>
            <a:r>
              <a:rPr lang="en-US" sz="3200" b="1" u="sng" dirty="0" smtClean="0">
                <a:solidFill>
                  <a:schemeClr val="accent2"/>
                </a:solidFill>
                <a:latin typeface="Arial Black" pitchFamily="34" charset="0"/>
                <a:cs typeface="Arial" pitchFamily="34" charset="0"/>
              </a:rPr>
              <a:t>Building Inspectorate Functionality</a:t>
            </a:r>
            <a:r>
              <a:rPr lang="en-US" sz="4000" dirty="0" smtClean="0">
                <a:solidFill>
                  <a:schemeClr val="accent2"/>
                </a:solidFill>
                <a:latin typeface="Arial Black" pitchFamily="34" charset="0"/>
                <a:cs typeface="Arial" pitchFamily="34" charset="0"/>
              </a:rPr>
              <a:t> </a:t>
            </a:r>
            <a:endParaRPr lang="en-US" sz="4000" dirty="0">
              <a:solidFill>
                <a:schemeClr val="accent2"/>
              </a:solidFill>
              <a:latin typeface="Arial Black" pitchFamily="34" charset="0"/>
              <a:cs typeface="Arial" pitchFamily="34" charset="0"/>
            </a:endParaRPr>
          </a:p>
        </p:txBody>
      </p:sp>
      <p:sp>
        <p:nvSpPr>
          <p:cNvPr id="4" name="Content Placeholder 3"/>
          <p:cNvSpPr>
            <a:spLocks noGrp="1"/>
          </p:cNvSpPr>
          <p:nvPr>
            <p:ph idx="1"/>
          </p:nvPr>
        </p:nvSpPr>
        <p:spPr>
          <a:xfrm>
            <a:off x="527252" y="1988840"/>
            <a:ext cx="7848600" cy="4533097"/>
          </a:xfrm>
        </p:spPr>
        <p:txBody>
          <a:bodyPr/>
          <a:lstStyle/>
          <a:p>
            <a:pPr marL="0" indent="0">
              <a:buNone/>
            </a:pPr>
            <a:r>
              <a:rPr lang="en-US" sz="2400" b="1" dirty="0" smtClean="0">
                <a:solidFill>
                  <a:srgbClr val="0000CC"/>
                </a:solidFill>
              </a:rPr>
              <a:t>To </a:t>
            </a:r>
            <a:r>
              <a:rPr lang="en-US" sz="2400" b="1" dirty="0">
                <a:solidFill>
                  <a:srgbClr val="0000CC"/>
                </a:solidFill>
              </a:rPr>
              <a:t>inspect and manage the erection of Buildings and Building Related Activities in terms of The National Building Regulations and The Building Standards Act No. 103 of 1977 as amended, </a:t>
            </a:r>
            <a:r>
              <a:rPr lang="en-US" sz="2400" b="1" dirty="0" smtClean="0">
                <a:solidFill>
                  <a:srgbClr val="0000CC"/>
                </a:solidFill>
              </a:rPr>
              <a:t>by:-</a:t>
            </a:r>
            <a:r>
              <a:rPr lang="en-US" sz="2400" b="1" dirty="0">
                <a:solidFill>
                  <a:srgbClr val="0000CC"/>
                </a:solidFill>
              </a:rPr>
              <a:t> </a:t>
            </a:r>
            <a:endParaRPr lang="en-ZA" sz="2400" b="1" dirty="0">
              <a:solidFill>
                <a:srgbClr val="0000CC"/>
              </a:solidFill>
            </a:endParaRPr>
          </a:p>
          <a:p>
            <a:pPr lvl="0"/>
            <a:r>
              <a:rPr lang="en-US" sz="2400" b="1" dirty="0">
                <a:solidFill>
                  <a:srgbClr val="0000CC"/>
                </a:solidFill>
              </a:rPr>
              <a:t>Conducting Inspections, Investigations, Issuing Contravention </a:t>
            </a:r>
            <a:r>
              <a:rPr lang="en-US" sz="2400" b="1" dirty="0" smtClean="0">
                <a:solidFill>
                  <a:srgbClr val="0000CC"/>
                </a:solidFill>
              </a:rPr>
              <a:t>Notices,  </a:t>
            </a:r>
            <a:endParaRPr lang="en-ZA" sz="2400" b="1" dirty="0">
              <a:solidFill>
                <a:srgbClr val="0000CC"/>
              </a:solidFill>
            </a:endParaRPr>
          </a:p>
          <a:p>
            <a:pPr marL="0" indent="0">
              <a:buNone/>
            </a:pPr>
            <a:r>
              <a:rPr lang="en-US" sz="2400" b="1" dirty="0" smtClean="0">
                <a:solidFill>
                  <a:srgbClr val="0000CC"/>
                </a:solidFill>
              </a:rPr>
              <a:t>Ensuring:</a:t>
            </a:r>
            <a:endParaRPr lang="en-ZA" sz="2400" b="1" dirty="0">
              <a:solidFill>
                <a:srgbClr val="0000CC"/>
              </a:solidFill>
            </a:endParaRPr>
          </a:p>
          <a:p>
            <a:pPr lvl="0"/>
            <a:r>
              <a:rPr lang="en-US" sz="2400" b="1" dirty="0">
                <a:solidFill>
                  <a:srgbClr val="0000CC"/>
                </a:solidFill>
              </a:rPr>
              <a:t>Compliance with applicable legislation is met</a:t>
            </a:r>
            <a:r>
              <a:rPr lang="en-US" sz="2400" b="1" dirty="0" smtClean="0">
                <a:solidFill>
                  <a:srgbClr val="0000CC"/>
                </a:solidFill>
              </a:rPr>
              <a:t>;</a:t>
            </a:r>
            <a:endParaRPr lang="en-ZA" sz="2400" b="1" dirty="0">
              <a:solidFill>
                <a:srgbClr val="0000CC"/>
              </a:solidFill>
            </a:endParaRPr>
          </a:p>
          <a:p>
            <a:pPr lvl="0"/>
            <a:r>
              <a:rPr lang="en-US" sz="2400" b="1" dirty="0" smtClean="0">
                <a:solidFill>
                  <a:srgbClr val="0000CC"/>
                </a:solidFill>
              </a:rPr>
              <a:t>Provide </a:t>
            </a:r>
            <a:r>
              <a:rPr lang="en-US" sz="2400" b="1" dirty="0">
                <a:solidFill>
                  <a:srgbClr val="0000CC"/>
                </a:solidFill>
              </a:rPr>
              <a:t>educated, informed decisions;</a:t>
            </a:r>
            <a:endParaRPr lang="en-ZA" sz="2400" b="1" dirty="0">
              <a:solidFill>
                <a:srgbClr val="0000CC"/>
              </a:solidFill>
            </a:endParaRPr>
          </a:p>
          <a:p>
            <a:pPr marL="0" indent="0">
              <a:buNone/>
            </a:pPr>
            <a:r>
              <a:rPr lang="en-US" sz="2400" b="1" dirty="0" smtClean="0">
                <a:solidFill>
                  <a:srgbClr val="0000CC"/>
                </a:solidFill>
              </a:rPr>
              <a:t>In </a:t>
            </a:r>
            <a:r>
              <a:rPr lang="en-US" sz="2400" b="1" dirty="0">
                <a:solidFill>
                  <a:srgbClr val="0000CC"/>
                </a:solidFill>
              </a:rPr>
              <a:t>order to provide hands on quality service to </a:t>
            </a:r>
            <a:r>
              <a:rPr lang="en-US" sz="2400" b="1" dirty="0" smtClean="0">
                <a:solidFill>
                  <a:srgbClr val="0000CC"/>
                </a:solidFill>
              </a:rPr>
              <a:t>customers </a:t>
            </a:r>
            <a:r>
              <a:rPr lang="en-US" sz="2400" b="1" dirty="0">
                <a:solidFill>
                  <a:srgbClr val="0000CC"/>
                </a:solidFill>
              </a:rPr>
              <a:t>in a manner that regulates, promotes, guides sustainable development and enhances the quality of life.</a:t>
            </a:r>
            <a:endParaRPr lang="en-ZA" sz="2400" b="1" dirty="0">
              <a:solidFill>
                <a:srgbClr val="0000CC"/>
              </a:solidFill>
            </a:endParaRPr>
          </a:p>
          <a:p>
            <a:pPr>
              <a:buNone/>
            </a:pPr>
            <a:endParaRPr lang="en-US" sz="1800" dirty="0" smtClean="0">
              <a:solidFill>
                <a:srgbClr val="0000CC"/>
              </a:solidFill>
            </a:endParaRPr>
          </a:p>
          <a:p>
            <a:pPr>
              <a:buNone/>
            </a:pPr>
            <a:endParaRPr lang="en-US" sz="1800" dirty="0" smtClean="0">
              <a:solidFill>
                <a:schemeClr val="bg2"/>
              </a:solidFill>
            </a:endParaRPr>
          </a:p>
        </p:txBody>
      </p:sp>
      <p:pic>
        <p:nvPicPr>
          <p:cNvPr id="5" name="Picture 18" descr="MCj04315230000[1]"/>
          <p:cNvPicPr>
            <a:picLocks noChangeAspect="1" noChangeArrowheads="1"/>
          </p:cNvPicPr>
          <p:nvPr/>
        </p:nvPicPr>
        <p:blipFill>
          <a:blip r:embed="rId3" cstate="print"/>
          <a:srcRect/>
          <a:stretch>
            <a:fillRect/>
          </a:stretch>
        </p:blipFill>
        <p:spPr bwMode="auto">
          <a:xfrm>
            <a:off x="6804248" y="3717032"/>
            <a:ext cx="1571604" cy="1571604"/>
          </a:xfrm>
          <a:prstGeom prst="rect">
            <a:avLst/>
          </a:prstGeom>
          <a:noFill/>
          <a:ln w="9525">
            <a:noFill/>
            <a:miter lim="800000"/>
            <a:headEnd/>
            <a:tailEnd/>
          </a:ln>
        </p:spPr>
      </p:pic>
    </p:spTree>
    <p:extLst>
      <p:ext uri="{BB962C8B-B14F-4D97-AF65-F5344CB8AC3E}">
        <p14:creationId xmlns:p14="http://schemas.microsoft.com/office/powerpoint/2010/main" val="2437836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c-domingo\Desktop\Correspondence  Out 2012 -13\eThekwini Background for PPT 2.jpg"/>
          <p:cNvPicPr>
            <a:picLocks noChangeAspect="1" noChangeArrowheads="1"/>
          </p:cNvPicPr>
          <p:nvPr/>
        </p:nvPicPr>
        <p:blipFill>
          <a:blip r:embed="rId2" cstate="print"/>
          <a:srcRect/>
          <a:stretch>
            <a:fillRect/>
          </a:stretch>
        </p:blipFill>
        <p:spPr bwMode="auto">
          <a:xfrm>
            <a:off x="0" y="1"/>
            <a:ext cx="9144000" cy="6665952"/>
          </a:xfrm>
          <a:prstGeom prst="rect">
            <a:avLst/>
          </a:prstGeom>
          <a:noFill/>
        </p:spPr>
      </p:pic>
      <p:sp>
        <p:nvSpPr>
          <p:cNvPr id="2" name="Title 1"/>
          <p:cNvSpPr>
            <a:spLocks noGrp="1"/>
          </p:cNvSpPr>
          <p:nvPr>
            <p:ph type="title"/>
          </p:nvPr>
        </p:nvSpPr>
        <p:spPr>
          <a:xfrm>
            <a:off x="0" y="1268760"/>
            <a:ext cx="8643998" cy="1152128"/>
          </a:xfrm>
        </p:spPr>
        <p:txBody>
          <a:bodyPr/>
          <a:lstStyle/>
          <a:p>
            <a:r>
              <a:rPr lang="en-US" sz="3600" b="1" u="sng" dirty="0" smtClean="0">
                <a:solidFill>
                  <a:schemeClr val="bg2">
                    <a:lumMod val="75000"/>
                  </a:schemeClr>
                </a:solidFill>
                <a:latin typeface="Arial Black" pitchFamily="34" charset="0"/>
                <a:cs typeface="Arial" pitchFamily="34" charset="0"/>
              </a:rPr>
              <a:t>Legislative Compliance </a:t>
            </a:r>
            <a:br>
              <a:rPr lang="en-US" sz="3600" b="1" u="sng" dirty="0" smtClean="0">
                <a:solidFill>
                  <a:schemeClr val="bg2">
                    <a:lumMod val="75000"/>
                  </a:schemeClr>
                </a:solidFill>
                <a:latin typeface="Arial Black" pitchFamily="34" charset="0"/>
                <a:cs typeface="Arial" pitchFamily="34" charset="0"/>
              </a:rPr>
            </a:br>
            <a:r>
              <a:rPr lang="en-US" sz="3600" b="1" u="sng" dirty="0" smtClean="0">
                <a:solidFill>
                  <a:schemeClr val="bg2">
                    <a:lumMod val="75000"/>
                  </a:schemeClr>
                </a:solidFill>
                <a:latin typeface="Arial Black" pitchFamily="34" charset="0"/>
                <a:cs typeface="Arial" pitchFamily="34" charset="0"/>
              </a:rPr>
              <a:t>National Building Regulations and Building Standards Act</a:t>
            </a:r>
            <a:r>
              <a:rPr lang="en-US" sz="4000" dirty="0" smtClean="0">
                <a:solidFill>
                  <a:schemeClr val="bg2">
                    <a:lumMod val="75000"/>
                  </a:schemeClr>
                </a:solidFill>
                <a:latin typeface="Arial Black" pitchFamily="34" charset="0"/>
                <a:cs typeface="Arial" pitchFamily="34" charset="0"/>
              </a:rPr>
              <a:t>  </a:t>
            </a:r>
            <a:endParaRPr lang="en-US" sz="4000" dirty="0">
              <a:solidFill>
                <a:schemeClr val="bg2">
                  <a:lumMod val="75000"/>
                </a:schemeClr>
              </a:solidFill>
              <a:latin typeface="Arial Black" pitchFamily="34" charset="0"/>
              <a:cs typeface="Arial" pitchFamily="34" charset="0"/>
            </a:endParaRPr>
          </a:p>
        </p:txBody>
      </p:sp>
      <p:sp>
        <p:nvSpPr>
          <p:cNvPr id="4" name="Content Placeholder 3"/>
          <p:cNvSpPr>
            <a:spLocks noGrp="1"/>
          </p:cNvSpPr>
          <p:nvPr>
            <p:ph idx="1"/>
          </p:nvPr>
        </p:nvSpPr>
        <p:spPr>
          <a:xfrm>
            <a:off x="439292" y="2204864"/>
            <a:ext cx="7848600" cy="4968552"/>
          </a:xfrm>
        </p:spPr>
        <p:txBody>
          <a:bodyPr/>
          <a:lstStyle/>
          <a:p>
            <a:pPr>
              <a:buNone/>
            </a:pPr>
            <a:endParaRPr lang="en-US" b="1" dirty="0" smtClean="0">
              <a:solidFill>
                <a:schemeClr val="bg2"/>
              </a:solidFill>
            </a:endParaRPr>
          </a:p>
          <a:p>
            <a:pPr>
              <a:buNone/>
            </a:pPr>
            <a:r>
              <a:rPr lang="en-US" b="1" dirty="0" smtClean="0">
                <a:solidFill>
                  <a:srgbClr val="0000CC"/>
                </a:solidFill>
              </a:rPr>
              <a:t>To provide for the promotion of uniformity in </a:t>
            </a:r>
          </a:p>
          <a:p>
            <a:pPr>
              <a:buNone/>
            </a:pPr>
            <a:r>
              <a:rPr lang="en-US" b="1" dirty="0" smtClean="0">
                <a:solidFill>
                  <a:srgbClr val="0000CC"/>
                </a:solidFill>
              </a:rPr>
              <a:t>the law relating to the erection of buildings </a:t>
            </a:r>
          </a:p>
          <a:p>
            <a:pPr>
              <a:buNone/>
            </a:pPr>
            <a:r>
              <a:rPr lang="en-US" b="1" dirty="0" smtClean="0">
                <a:solidFill>
                  <a:srgbClr val="0000CC"/>
                </a:solidFill>
              </a:rPr>
              <a:t>in the areas of jurisdiction of local </a:t>
            </a:r>
          </a:p>
          <a:p>
            <a:pPr>
              <a:buNone/>
            </a:pPr>
            <a:r>
              <a:rPr lang="en-US" b="1" dirty="0" smtClean="0">
                <a:solidFill>
                  <a:srgbClr val="0000CC"/>
                </a:solidFill>
              </a:rPr>
              <a:t>authorities; </a:t>
            </a:r>
          </a:p>
          <a:p>
            <a:pPr>
              <a:buNone/>
            </a:pPr>
            <a:r>
              <a:rPr lang="en-US" b="1" dirty="0" smtClean="0">
                <a:solidFill>
                  <a:srgbClr val="0000CC"/>
                </a:solidFill>
              </a:rPr>
              <a:t>for the prescribing of building standards; </a:t>
            </a:r>
          </a:p>
          <a:p>
            <a:pPr>
              <a:buNone/>
            </a:pPr>
            <a:r>
              <a:rPr lang="en-US" b="1" dirty="0" smtClean="0">
                <a:solidFill>
                  <a:srgbClr val="0000CC"/>
                </a:solidFill>
              </a:rPr>
              <a:t>and for matters connected therewith.</a:t>
            </a:r>
          </a:p>
          <a:p>
            <a:pPr>
              <a:buNone/>
            </a:pPr>
            <a:endParaRPr lang="en-US" sz="1800" dirty="0" smtClean="0">
              <a:solidFill>
                <a:schemeClr val="bg2"/>
              </a:solidFill>
            </a:endParaRPr>
          </a:p>
          <a:p>
            <a:pPr>
              <a:buNone/>
            </a:pPr>
            <a:endParaRPr lang="en-US" sz="1800" dirty="0" smtClean="0">
              <a:solidFill>
                <a:schemeClr val="bg2"/>
              </a:solidFill>
            </a:endParaRPr>
          </a:p>
        </p:txBody>
      </p:sp>
      <p:pic>
        <p:nvPicPr>
          <p:cNvPr id="7" name="Picture 6" descr="MCj02411730000[1]"/>
          <p:cNvPicPr>
            <a:picLocks noChangeAspect="1" noChangeArrowheads="1"/>
          </p:cNvPicPr>
          <p:nvPr/>
        </p:nvPicPr>
        <p:blipFill>
          <a:blip r:embed="rId3" cstate="print"/>
          <a:srcRect/>
          <a:stretch>
            <a:fillRect/>
          </a:stretch>
        </p:blipFill>
        <p:spPr bwMode="auto">
          <a:xfrm>
            <a:off x="7537805" y="5184370"/>
            <a:ext cx="1500174" cy="1500174"/>
          </a:xfrm>
          <a:prstGeom prst="rect">
            <a:avLst/>
          </a:prstGeom>
          <a:noFill/>
          <a:ln w="9525">
            <a:noFill/>
            <a:miter lim="800000"/>
            <a:headEnd/>
            <a:tailEnd/>
          </a:ln>
        </p:spPr>
      </p:pic>
    </p:spTree>
    <p:extLst>
      <p:ext uri="{BB962C8B-B14F-4D97-AF65-F5344CB8AC3E}">
        <p14:creationId xmlns:p14="http://schemas.microsoft.com/office/powerpoint/2010/main" val="567245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c-domingo\Desktop\Correspondence  Out 2012 -13\eThekwini Background for PPT 2.jpg"/>
          <p:cNvPicPr>
            <a:picLocks noChangeAspect="1" noChangeArrowheads="1"/>
          </p:cNvPicPr>
          <p:nvPr/>
        </p:nvPicPr>
        <p:blipFill>
          <a:blip r:embed="rId2" cstate="print"/>
          <a:srcRect/>
          <a:stretch>
            <a:fillRect/>
          </a:stretch>
        </p:blipFill>
        <p:spPr bwMode="auto">
          <a:xfrm>
            <a:off x="0" y="1"/>
            <a:ext cx="9144000" cy="6665952"/>
          </a:xfrm>
          <a:prstGeom prst="rect">
            <a:avLst/>
          </a:prstGeom>
          <a:noFill/>
        </p:spPr>
      </p:pic>
      <p:sp>
        <p:nvSpPr>
          <p:cNvPr id="2" name="Title 1"/>
          <p:cNvSpPr>
            <a:spLocks noGrp="1"/>
          </p:cNvSpPr>
          <p:nvPr>
            <p:ph type="title"/>
          </p:nvPr>
        </p:nvSpPr>
        <p:spPr>
          <a:xfrm>
            <a:off x="0" y="980728"/>
            <a:ext cx="8643998" cy="1152128"/>
          </a:xfrm>
        </p:spPr>
        <p:txBody>
          <a:bodyPr/>
          <a:lstStyle/>
          <a:p>
            <a:r>
              <a:rPr lang="en-US" sz="3600" b="1" u="sng" dirty="0" smtClean="0">
                <a:solidFill>
                  <a:schemeClr val="bg2">
                    <a:lumMod val="75000"/>
                  </a:schemeClr>
                </a:solidFill>
                <a:latin typeface="Arial Black" pitchFamily="34" charset="0"/>
                <a:cs typeface="Arial" pitchFamily="34" charset="0"/>
              </a:rPr>
              <a:t>National Building Regulations</a:t>
            </a:r>
            <a:r>
              <a:rPr lang="en-US" sz="4000" dirty="0" smtClean="0">
                <a:solidFill>
                  <a:schemeClr val="bg2">
                    <a:lumMod val="75000"/>
                  </a:schemeClr>
                </a:solidFill>
                <a:latin typeface="Arial Black" pitchFamily="34" charset="0"/>
                <a:cs typeface="Arial" pitchFamily="34" charset="0"/>
              </a:rPr>
              <a:t>  </a:t>
            </a:r>
            <a:endParaRPr lang="en-US" sz="4000" dirty="0">
              <a:solidFill>
                <a:schemeClr val="bg2">
                  <a:lumMod val="75000"/>
                </a:schemeClr>
              </a:solidFill>
              <a:latin typeface="Arial Black" pitchFamily="34" charset="0"/>
              <a:cs typeface="Arial" pitchFamily="34" charset="0"/>
            </a:endParaRPr>
          </a:p>
        </p:txBody>
      </p:sp>
      <p:sp>
        <p:nvSpPr>
          <p:cNvPr id="4" name="Content Placeholder 3"/>
          <p:cNvSpPr>
            <a:spLocks noGrp="1"/>
          </p:cNvSpPr>
          <p:nvPr>
            <p:ph idx="1"/>
          </p:nvPr>
        </p:nvSpPr>
        <p:spPr>
          <a:xfrm>
            <a:off x="439292" y="2276872"/>
            <a:ext cx="7848600" cy="4968552"/>
          </a:xfrm>
        </p:spPr>
        <p:txBody>
          <a:bodyPr/>
          <a:lstStyle/>
          <a:p>
            <a:pPr>
              <a:buNone/>
            </a:pPr>
            <a:r>
              <a:rPr lang="en-US" b="1" u="sng" dirty="0" smtClean="0">
                <a:solidFill>
                  <a:srgbClr val="0000CC"/>
                </a:solidFill>
              </a:rPr>
              <a:t>Section </a:t>
            </a:r>
            <a:r>
              <a:rPr lang="en-US" b="1" u="sng" dirty="0">
                <a:solidFill>
                  <a:srgbClr val="0000CC"/>
                </a:solidFill>
              </a:rPr>
              <a:t>4</a:t>
            </a:r>
            <a:r>
              <a:rPr lang="en-US" b="1" dirty="0">
                <a:solidFill>
                  <a:srgbClr val="0000CC"/>
                </a:solidFill>
              </a:rPr>
              <a:t>: </a:t>
            </a:r>
            <a:endParaRPr lang="en-US" b="1" dirty="0" smtClean="0">
              <a:solidFill>
                <a:srgbClr val="0000CC"/>
              </a:solidFill>
            </a:endParaRPr>
          </a:p>
          <a:p>
            <a:pPr marL="457200" indent="-457200">
              <a:buAutoNum type="arabicParenBoth"/>
            </a:pPr>
            <a:r>
              <a:rPr lang="en-US" b="1" dirty="0" smtClean="0">
                <a:solidFill>
                  <a:srgbClr val="0000CC"/>
                </a:solidFill>
              </a:rPr>
              <a:t>No </a:t>
            </a:r>
            <a:r>
              <a:rPr lang="en-US" b="1" dirty="0">
                <a:solidFill>
                  <a:srgbClr val="0000CC"/>
                </a:solidFill>
              </a:rPr>
              <a:t>person shall without the prior approval </a:t>
            </a:r>
            <a:endParaRPr lang="en-US" b="1" dirty="0" smtClean="0">
              <a:solidFill>
                <a:srgbClr val="0000CC"/>
              </a:solidFill>
            </a:endParaRPr>
          </a:p>
          <a:p>
            <a:pPr marL="0" indent="0">
              <a:buNone/>
            </a:pPr>
            <a:r>
              <a:rPr lang="en-US" b="1" dirty="0" smtClean="0">
                <a:solidFill>
                  <a:srgbClr val="0000CC"/>
                </a:solidFill>
              </a:rPr>
              <a:t>in writing </a:t>
            </a:r>
            <a:r>
              <a:rPr lang="en-US" b="1" dirty="0">
                <a:solidFill>
                  <a:srgbClr val="0000CC"/>
                </a:solidFill>
              </a:rPr>
              <a:t>of the local authority in question, erect any building in respect of which plans </a:t>
            </a:r>
            <a:r>
              <a:rPr lang="en-US" b="1" dirty="0" smtClean="0">
                <a:solidFill>
                  <a:srgbClr val="0000CC"/>
                </a:solidFill>
              </a:rPr>
              <a:t>and specifications </a:t>
            </a:r>
            <a:r>
              <a:rPr lang="en-US" b="1" dirty="0">
                <a:solidFill>
                  <a:srgbClr val="0000CC"/>
                </a:solidFill>
              </a:rPr>
              <a:t>are to be drawn and </a:t>
            </a:r>
          </a:p>
          <a:p>
            <a:pPr marL="457200" indent="-457200">
              <a:buNone/>
            </a:pPr>
            <a:r>
              <a:rPr lang="en-US" b="1" dirty="0">
                <a:solidFill>
                  <a:srgbClr val="0000CC"/>
                </a:solidFill>
              </a:rPr>
              <a:t>submitted in terms of this Act.</a:t>
            </a:r>
          </a:p>
          <a:p>
            <a:pPr>
              <a:buNone/>
            </a:pPr>
            <a:endParaRPr lang="en-US" dirty="0" smtClean="0">
              <a:solidFill>
                <a:schemeClr val="bg2"/>
              </a:solidFill>
            </a:endParaRPr>
          </a:p>
        </p:txBody>
      </p:sp>
      <p:pic>
        <p:nvPicPr>
          <p:cNvPr id="3" name="Picture 2"/>
          <p:cNvPicPr>
            <a:picLocks noChangeAspect="1"/>
          </p:cNvPicPr>
          <p:nvPr/>
        </p:nvPicPr>
        <p:blipFill>
          <a:blip r:embed="rId3"/>
          <a:stretch>
            <a:fillRect/>
          </a:stretch>
        </p:blipFill>
        <p:spPr>
          <a:xfrm>
            <a:off x="5724128" y="5205299"/>
            <a:ext cx="3397016" cy="1652701"/>
          </a:xfrm>
          <a:prstGeom prst="rect">
            <a:avLst/>
          </a:prstGeom>
        </p:spPr>
      </p:pic>
    </p:spTree>
    <p:extLst>
      <p:ext uri="{BB962C8B-B14F-4D97-AF65-F5344CB8AC3E}">
        <p14:creationId xmlns:p14="http://schemas.microsoft.com/office/powerpoint/2010/main" val="723793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c-domingo\Desktop\Correspondence  Out 2012 -13\eThekwini Background for PPT 2.jpg"/>
          <p:cNvPicPr>
            <a:picLocks noChangeAspect="1" noChangeArrowheads="1"/>
          </p:cNvPicPr>
          <p:nvPr/>
        </p:nvPicPr>
        <p:blipFill>
          <a:blip r:embed="rId2" cstate="print"/>
          <a:srcRect/>
          <a:stretch>
            <a:fillRect/>
          </a:stretch>
        </p:blipFill>
        <p:spPr bwMode="auto">
          <a:xfrm>
            <a:off x="0" y="1"/>
            <a:ext cx="9144000" cy="6665952"/>
          </a:xfrm>
          <a:prstGeom prst="rect">
            <a:avLst/>
          </a:prstGeom>
          <a:noFill/>
        </p:spPr>
      </p:pic>
      <p:sp>
        <p:nvSpPr>
          <p:cNvPr id="2" name="Title 1"/>
          <p:cNvSpPr>
            <a:spLocks noGrp="1"/>
          </p:cNvSpPr>
          <p:nvPr>
            <p:ph type="title"/>
          </p:nvPr>
        </p:nvSpPr>
        <p:spPr>
          <a:xfrm>
            <a:off x="0" y="1412776"/>
            <a:ext cx="8643998" cy="1008112"/>
          </a:xfrm>
        </p:spPr>
        <p:txBody>
          <a:bodyPr/>
          <a:lstStyle/>
          <a:p>
            <a:r>
              <a:rPr lang="en-ZA" sz="4000" b="1" u="sng" dirty="0">
                <a:solidFill>
                  <a:srgbClr val="0000CC"/>
                </a:solidFill>
              </a:rPr>
              <a:t>Constitution of the Republic of South Africa, 1996 - Chapter 2: Bill of Rights</a:t>
            </a:r>
            <a:r>
              <a:rPr lang="en-ZA" sz="4000" dirty="0">
                <a:solidFill>
                  <a:srgbClr val="0000CC"/>
                </a:solidFill>
              </a:rPr>
              <a:t/>
            </a:r>
            <a:br>
              <a:rPr lang="en-ZA" sz="4000" dirty="0">
                <a:solidFill>
                  <a:srgbClr val="0000CC"/>
                </a:solidFill>
              </a:rPr>
            </a:br>
            <a:r>
              <a:rPr lang="en-US" sz="4000" dirty="0" smtClean="0">
                <a:solidFill>
                  <a:schemeClr val="bg2">
                    <a:lumMod val="75000"/>
                  </a:schemeClr>
                </a:solidFill>
                <a:latin typeface="Arial Black" pitchFamily="34" charset="0"/>
                <a:cs typeface="Arial" pitchFamily="34" charset="0"/>
              </a:rPr>
              <a:t>  </a:t>
            </a:r>
            <a:endParaRPr lang="en-US" sz="4000" dirty="0">
              <a:solidFill>
                <a:schemeClr val="bg2">
                  <a:lumMod val="75000"/>
                </a:schemeClr>
              </a:solidFill>
              <a:latin typeface="Arial Black" pitchFamily="34" charset="0"/>
              <a:cs typeface="Arial" pitchFamily="34" charset="0"/>
            </a:endParaRPr>
          </a:p>
        </p:txBody>
      </p:sp>
      <p:sp>
        <p:nvSpPr>
          <p:cNvPr id="4" name="Content Placeholder 3"/>
          <p:cNvSpPr>
            <a:spLocks noGrp="1"/>
          </p:cNvSpPr>
          <p:nvPr>
            <p:ph idx="1"/>
          </p:nvPr>
        </p:nvSpPr>
        <p:spPr>
          <a:xfrm>
            <a:off x="461072" y="2492896"/>
            <a:ext cx="7848600" cy="4968552"/>
          </a:xfrm>
        </p:spPr>
        <p:txBody>
          <a:bodyPr/>
          <a:lstStyle/>
          <a:p>
            <a:pPr marL="0" indent="0">
              <a:buNone/>
            </a:pPr>
            <a:r>
              <a:rPr lang="en-ZA" b="1" dirty="0">
                <a:solidFill>
                  <a:schemeClr val="bg1"/>
                </a:solidFill>
              </a:rPr>
              <a:t>22. </a:t>
            </a:r>
            <a:r>
              <a:rPr lang="en-ZA" b="1" u="sng" dirty="0">
                <a:solidFill>
                  <a:schemeClr val="bg1"/>
                </a:solidFill>
              </a:rPr>
              <a:t>Freedom of trade, occupation and </a:t>
            </a:r>
            <a:r>
              <a:rPr lang="en-ZA" b="1" u="sng" dirty="0" smtClean="0">
                <a:solidFill>
                  <a:schemeClr val="bg1"/>
                </a:solidFill>
              </a:rPr>
              <a:t>profession</a:t>
            </a:r>
            <a:r>
              <a:rPr lang="en-ZA" b="1" dirty="0" smtClean="0">
                <a:solidFill>
                  <a:schemeClr val="bg1"/>
                </a:solidFill>
              </a:rPr>
              <a:t>:</a:t>
            </a:r>
            <a:endParaRPr lang="en-ZA" b="1" dirty="0">
              <a:solidFill>
                <a:schemeClr val="bg1"/>
              </a:solidFill>
            </a:endParaRPr>
          </a:p>
          <a:p>
            <a:pPr marL="0" indent="0">
              <a:buNone/>
            </a:pPr>
            <a:r>
              <a:rPr lang="en-ZA" b="1" dirty="0">
                <a:solidFill>
                  <a:schemeClr val="bg1"/>
                </a:solidFill>
              </a:rPr>
              <a:t>Every citizen has the right to choose their trade, occupation or profession freely. </a:t>
            </a:r>
            <a:endParaRPr lang="en-ZA" b="1" dirty="0" smtClean="0">
              <a:solidFill>
                <a:schemeClr val="bg1"/>
              </a:solidFill>
            </a:endParaRPr>
          </a:p>
          <a:p>
            <a:pPr marL="0" indent="0">
              <a:buNone/>
            </a:pPr>
            <a:r>
              <a:rPr lang="en-ZA" b="1" dirty="0" smtClean="0">
                <a:solidFill>
                  <a:schemeClr val="bg1"/>
                </a:solidFill>
              </a:rPr>
              <a:t>The </a:t>
            </a:r>
            <a:r>
              <a:rPr lang="en-ZA" b="1" dirty="0">
                <a:solidFill>
                  <a:schemeClr val="bg1"/>
                </a:solidFill>
              </a:rPr>
              <a:t>practice of a trade, occupation or profession may be regulated by law.</a:t>
            </a:r>
          </a:p>
          <a:p>
            <a:pPr>
              <a:buNone/>
            </a:pPr>
            <a:endParaRPr lang="en-US" b="1" dirty="0" smtClean="0">
              <a:solidFill>
                <a:schemeClr val="bg1"/>
              </a:solidFill>
            </a:endParaRPr>
          </a:p>
        </p:txBody>
      </p:sp>
      <p:pic>
        <p:nvPicPr>
          <p:cNvPr id="7" name="Picture 6" descr="MCj02411730000[1]"/>
          <p:cNvPicPr>
            <a:picLocks noChangeAspect="1" noChangeArrowheads="1"/>
          </p:cNvPicPr>
          <p:nvPr/>
        </p:nvPicPr>
        <p:blipFill>
          <a:blip r:embed="rId3" cstate="print"/>
          <a:srcRect/>
          <a:stretch>
            <a:fillRect/>
          </a:stretch>
        </p:blipFill>
        <p:spPr bwMode="auto">
          <a:xfrm>
            <a:off x="7537805" y="5184370"/>
            <a:ext cx="1500174" cy="1500174"/>
          </a:xfrm>
          <a:prstGeom prst="rect">
            <a:avLst/>
          </a:prstGeom>
          <a:noFill/>
          <a:ln w="9525">
            <a:noFill/>
            <a:miter lim="800000"/>
            <a:headEnd/>
            <a:tailEnd/>
          </a:ln>
        </p:spPr>
      </p:pic>
      <p:pic>
        <p:nvPicPr>
          <p:cNvPr id="8" name="Picture 9" descr="MCj04344110000[1]"/>
          <p:cNvPicPr>
            <a:picLocks noChangeAspect="1" noChangeArrowheads="1"/>
          </p:cNvPicPr>
          <p:nvPr/>
        </p:nvPicPr>
        <p:blipFill>
          <a:blip r:embed="rId4" cstate="print">
            <a:grayscl/>
          </a:blip>
          <a:srcRect/>
          <a:stretch>
            <a:fillRect/>
          </a:stretch>
        </p:blipFill>
        <p:spPr bwMode="auto">
          <a:xfrm>
            <a:off x="7236296" y="2204864"/>
            <a:ext cx="1638300" cy="1828800"/>
          </a:xfrm>
          <a:prstGeom prst="rect">
            <a:avLst/>
          </a:prstGeom>
          <a:noFill/>
          <a:ln w="9525">
            <a:noFill/>
            <a:miter lim="800000"/>
            <a:headEnd/>
            <a:tailEnd/>
          </a:ln>
        </p:spPr>
      </p:pic>
      <p:pic>
        <p:nvPicPr>
          <p:cNvPr id="9" name="Picture 7" descr="C:\Documents and Settings\Nicky\Local Settings\Temporary Internet Files\Content.IE5\0Q93QUFG\MCj01570290000[1].wmf"/>
          <p:cNvPicPr>
            <a:picLocks noChangeAspect="1" noChangeArrowheads="1"/>
          </p:cNvPicPr>
          <p:nvPr/>
        </p:nvPicPr>
        <p:blipFill>
          <a:blip r:embed="rId5" cstate="print">
            <a:grayscl/>
          </a:blip>
          <a:srcRect/>
          <a:stretch>
            <a:fillRect/>
          </a:stretch>
        </p:blipFill>
        <p:spPr bwMode="auto">
          <a:xfrm>
            <a:off x="1907704" y="5620197"/>
            <a:ext cx="1121030" cy="1237803"/>
          </a:xfrm>
          <a:prstGeom prst="rect">
            <a:avLst/>
          </a:prstGeom>
          <a:noFill/>
          <a:ln w="9525">
            <a:noFill/>
            <a:miter lim="800000"/>
            <a:headEnd/>
            <a:tailEnd/>
          </a:ln>
        </p:spPr>
      </p:pic>
    </p:spTree>
    <p:extLst>
      <p:ext uri="{BB962C8B-B14F-4D97-AF65-F5344CB8AC3E}">
        <p14:creationId xmlns:p14="http://schemas.microsoft.com/office/powerpoint/2010/main" val="3997183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843808" y="3212976"/>
            <a:ext cx="3456384" cy="1008112"/>
          </a:xfrm>
        </p:spPr>
        <p:txBody>
          <a:bodyPr>
            <a:noAutofit/>
          </a:bodyPr>
          <a:lstStyle/>
          <a:p>
            <a:r>
              <a:rPr lang="en-ZA" sz="2400" b="1" i="1" dirty="0" smtClean="0">
                <a:solidFill>
                  <a:srgbClr val="FF0000"/>
                </a:solidFill>
                <a:effectLst>
                  <a:outerShdw blurRad="38100" dist="38100" dir="2700000" algn="tl">
                    <a:srgbClr val="000000">
                      <a:alpha val="43137"/>
                    </a:srgbClr>
                  </a:outerShdw>
                </a:effectLst>
              </a:rPr>
              <a:t>BUILDING INSPECTORATE CONTRAVENTION WORK FLOW</a:t>
            </a:r>
            <a:endParaRPr lang="en-ZA" sz="24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32250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73762869-9210-4F32-B9B1-32BF2B640E6A}"/>
                                            </p:graphicEl>
                                          </p:spTgt>
                                        </p:tgtEl>
                                        <p:attrNameLst>
                                          <p:attrName>style.visibility</p:attrName>
                                        </p:attrNameLst>
                                      </p:cBhvr>
                                      <p:to>
                                        <p:strVal val="visible"/>
                                      </p:to>
                                    </p:set>
                                    <p:anim calcmode="lin" valueType="num">
                                      <p:cBhvr additive="base">
                                        <p:cTn id="7" dur="500" fill="hold"/>
                                        <p:tgtEl>
                                          <p:spTgt spid="4">
                                            <p:graphicEl>
                                              <a:dgm id="{73762869-9210-4F32-B9B1-32BF2B640E6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73762869-9210-4F32-B9B1-32BF2B640E6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A192342-E5F8-410B-BAEC-149922CA2AA9}"/>
                                            </p:graphicEl>
                                          </p:spTgt>
                                        </p:tgtEl>
                                        <p:attrNameLst>
                                          <p:attrName>style.visibility</p:attrName>
                                        </p:attrNameLst>
                                      </p:cBhvr>
                                      <p:to>
                                        <p:strVal val="visible"/>
                                      </p:to>
                                    </p:set>
                                    <p:anim calcmode="lin" valueType="num">
                                      <p:cBhvr additive="base">
                                        <p:cTn id="13" dur="500" fill="hold"/>
                                        <p:tgtEl>
                                          <p:spTgt spid="4">
                                            <p:graphicEl>
                                              <a:dgm id="{2A192342-E5F8-410B-BAEC-149922CA2AA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A192342-E5F8-410B-BAEC-149922CA2AA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5E2ADCA4-E03F-4F4C-A8A9-D0A239B00718}"/>
                                            </p:graphicEl>
                                          </p:spTgt>
                                        </p:tgtEl>
                                        <p:attrNameLst>
                                          <p:attrName>style.visibility</p:attrName>
                                        </p:attrNameLst>
                                      </p:cBhvr>
                                      <p:to>
                                        <p:strVal val="visible"/>
                                      </p:to>
                                    </p:set>
                                    <p:anim calcmode="lin" valueType="num">
                                      <p:cBhvr additive="base">
                                        <p:cTn id="17" dur="500" fill="hold"/>
                                        <p:tgtEl>
                                          <p:spTgt spid="4">
                                            <p:graphicEl>
                                              <a:dgm id="{5E2ADCA4-E03F-4F4C-A8A9-D0A239B0071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E2ADCA4-E03F-4F4C-A8A9-D0A239B00718}"/>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1D088D63-2DC9-44BB-9D59-C4CD5F7F4A9E}"/>
                                            </p:graphicEl>
                                          </p:spTgt>
                                        </p:tgtEl>
                                        <p:attrNameLst>
                                          <p:attrName>style.visibility</p:attrName>
                                        </p:attrNameLst>
                                      </p:cBhvr>
                                      <p:to>
                                        <p:strVal val="visible"/>
                                      </p:to>
                                    </p:set>
                                    <p:anim calcmode="lin" valueType="num">
                                      <p:cBhvr additive="base">
                                        <p:cTn id="23" dur="500" fill="hold"/>
                                        <p:tgtEl>
                                          <p:spTgt spid="4">
                                            <p:graphicEl>
                                              <a:dgm id="{1D088D63-2DC9-44BB-9D59-C4CD5F7F4A9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1D088D63-2DC9-44BB-9D59-C4CD5F7F4A9E}"/>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DD1686D2-5096-4213-A33E-956EA13D9630}"/>
                                            </p:graphicEl>
                                          </p:spTgt>
                                        </p:tgtEl>
                                        <p:attrNameLst>
                                          <p:attrName>style.visibility</p:attrName>
                                        </p:attrNameLst>
                                      </p:cBhvr>
                                      <p:to>
                                        <p:strVal val="visible"/>
                                      </p:to>
                                    </p:set>
                                    <p:anim calcmode="lin" valueType="num">
                                      <p:cBhvr additive="base">
                                        <p:cTn id="29" dur="500" fill="hold"/>
                                        <p:tgtEl>
                                          <p:spTgt spid="4">
                                            <p:graphicEl>
                                              <a:dgm id="{DD1686D2-5096-4213-A33E-956EA13D9630}"/>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DD1686D2-5096-4213-A33E-956EA13D9630}"/>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A8605AC7-7751-4777-B621-CD1DB15E5897}"/>
                                            </p:graphicEl>
                                          </p:spTgt>
                                        </p:tgtEl>
                                        <p:attrNameLst>
                                          <p:attrName>style.visibility</p:attrName>
                                        </p:attrNameLst>
                                      </p:cBhvr>
                                      <p:to>
                                        <p:strVal val="visible"/>
                                      </p:to>
                                    </p:set>
                                    <p:anim calcmode="lin" valueType="num">
                                      <p:cBhvr additive="base">
                                        <p:cTn id="35" dur="500" fill="hold"/>
                                        <p:tgtEl>
                                          <p:spTgt spid="4">
                                            <p:graphicEl>
                                              <a:dgm id="{A8605AC7-7751-4777-B621-CD1DB15E5897}"/>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A8605AC7-7751-4777-B621-CD1DB15E5897}"/>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86B9390F-AA07-48AD-8104-B8AED312823A}"/>
                                            </p:graphicEl>
                                          </p:spTgt>
                                        </p:tgtEl>
                                        <p:attrNameLst>
                                          <p:attrName>style.visibility</p:attrName>
                                        </p:attrNameLst>
                                      </p:cBhvr>
                                      <p:to>
                                        <p:strVal val="visible"/>
                                      </p:to>
                                    </p:set>
                                    <p:anim calcmode="lin" valueType="num">
                                      <p:cBhvr additive="base">
                                        <p:cTn id="41" dur="500" fill="hold"/>
                                        <p:tgtEl>
                                          <p:spTgt spid="4">
                                            <p:graphicEl>
                                              <a:dgm id="{86B9390F-AA07-48AD-8104-B8AED312823A}"/>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86B9390F-AA07-48AD-8104-B8AED312823A}"/>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graphicEl>
                                              <a:dgm id="{FAC99D63-458A-4659-9B43-6E4A77AD1D00}"/>
                                            </p:graphicEl>
                                          </p:spTgt>
                                        </p:tgtEl>
                                        <p:attrNameLst>
                                          <p:attrName>style.visibility</p:attrName>
                                        </p:attrNameLst>
                                      </p:cBhvr>
                                      <p:to>
                                        <p:strVal val="visible"/>
                                      </p:to>
                                    </p:set>
                                    <p:anim calcmode="lin" valueType="num">
                                      <p:cBhvr additive="base">
                                        <p:cTn id="47" dur="500" fill="hold"/>
                                        <p:tgtEl>
                                          <p:spTgt spid="4">
                                            <p:graphicEl>
                                              <a:dgm id="{FAC99D63-458A-4659-9B43-6E4A77AD1D00}"/>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FAC99D63-458A-4659-9B43-6E4A77AD1D00}"/>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C29AD528-725D-4F26-9CA9-7DEBA2CA4B1E}"/>
                                            </p:graphicEl>
                                          </p:spTgt>
                                        </p:tgtEl>
                                        <p:attrNameLst>
                                          <p:attrName>style.visibility</p:attrName>
                                        </p:attrNameLst>
                                      </p:cBhvr>
                                      <p:to>
                                        <p:strVal val="visible"/>
                                      </p:to>
                                    </p:set>
                                    <p:anim calcmode="lin" valueType="num">
                                      <p:cBhvr additive="base">
                                        <p:cTn id="53" dur="500" fill="hold"/>
                                        <p:tgtEl>
                                          <p:spTgt spid="4">
                                            <p:graphicEl>
                                              <a:dgm id="{C29AD528-725D-4F26-9CA9-7DEBA2CA4B1E}"/>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C29AD528-725D-4F26-9CA9-7DEBA2CA4B1E}"/>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graphicEl>
                                              <a:dgm id="{381DA3B7-1507-4C6F-97D6-60D82332DC52}"/>
                                            </p:graphicEl>
                                          </p:spTgt>
                                        </p:tgtEl>
                                        <p:attrNameLst>
                                          <p:attrName>style.visibility</p:attrName>
                                        </p:attrNameLst>
                                      </p:cBhvr>
                                      <p:to>
                                        <p:strVal val="visible"/>
                                      </p:to>
                                    </p:set>
                                    <p:anim calcmode="lin" valueType="num">
                                      <p:cBhvr additive="base">
                                        <p:cTn id="59" dur="500" fill="hold"/>
                                        <p:tgtEl>
                                          <p:spTgt spid="4">
                                            <p:graphicEl>
                                              <a:dgm id="{381DA3B7-1507-4C6F-97D6-60D82332DC52}"/>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graphicEl>
                                              <a:dgm id="{381DA3B7-1507-4C6F-97D6-60D82332DC5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c-domingo\Desktop\Correspondence  Out 2012 -13\eThekwini Background for PPT 2.jpg"/>
          <p:cNvPicPr>
            <a:picLocks noChangeAspect="1" noChangeArrowheads="1"/>
          </p:cNvPicPr>
          <p:nvPr/>
        </p:nvPicPr>
        <p:blipFill>
          <a:blip r:embed="rId2" cstate="print"/>
          <a:srcRect/>
          <a:stretch>
            <a:fillRect/>
          </a:stretch>
        </p:blipFill>
        <p:spPr bwMode="auto">
          <a:xfrm>
            <a:off x="0" y="0"/>
            <a:ext cx="9144000" cy="6665952"/>
          </a:xfrm>
          <a:prstGeom prst="rect">
            <a:avLst/>
          </a:prstGeom>
          <a:noFill/>
        </p:spPr>
      </p:pic>
      <p:sp>
        <p:nvSpPr>
          <p:cNvPr id="2" name="Title 1"/>
          <p:cNvSpPr>
            <a:spLocks noGrp="1"/>
          </p:cNvSpPr>
          <p:nvPr>
            <p:ph type="title"/>
          </p:nvPr>
        </p:nvSpPr>
        <p:spPr>
          <a:xfrm>
            <a:off x="8244" y="908720"/>
            <a:ext cx="8676456" cy="1080120"/>
          </a:xfrm>
        </p:spPr>
        <p:txBody>
          <a:bodyPr/>
          <a:lstStyle/>
          <a:p>
            <a:r>
              <a:rPr lang="en-US" sz="3600" b="1" u="sng" dirty="0">
                <a:solidFill>
                  <a:schemeClr val="bg2"/>
                </a:solidFill>
                <a:latin typeface="Arial Black" pitchFamily="34" charset="0"/>
              </a:rPr>
              <a:t/>
            </a:r>
            <a:br>
              <a:rPr lang="en-US" sz="3600" b="1" u="sng" dirty="0">
                <a:solidFill>
                  <a:schemeClr val="bg2"/>
                </a:solidFill>
                <a:latin typeface="Arial Black" pitchFamily="34" charset="0"/>
              </a:rPr>
            </a:br>
            <a:r>
              <a:rPr lang="en-US" sz="3600" b="1" u="sng" dirty="0" smtClean="0">
                <a:solidFill>
                  <a:schemeClr val="bg2"/>
                </a:solidFill>
                <a:latin typeface="Arial Black" pitchFamily="34" charset="0"/>
              </a:rPr>
              <a:t/>
            </a:r>
            <a:br>
              <a:rPr lang="en-US" sz="3600" b="1" u="sng" dirty="0" smtClean="0">
                <a:solidFill>
                  <a:schemeClr val="bg2"/>
                </a:solidFill>
                <a:latin typeface="Arial Black" pitchFamily="34" charset="0"/>
              </a:rPr>
            </a:br>
            <a:r>
              <a:rPr lang="en-US" sz="3600" b="1" u="sng" dirty="0" smtClean="0">
                <a:solidFill>
                  <a:schemeClr val="bg2"/>
                </a:solidFill>
                <a:latin typeface="Arial Black" pitchFamily="34" charset="0"/>
              </a:rPr>
              <a:t>Problem </a:t>
            </a:r>
            <a:r>
              <a:rPr lang="en-US" sz="3600" b="1" u="sng" dirty="0">
                <a:solidFill>
                  <a:schemeClr val="bg2"/>
                </a:solidFill>
                <a:latin typeface="Arial Black" pitchFamily="34" charset="0"/>
              </a:rPr>
              <a:t>Buildings </a:t>
            </a:r>
            <a:r>
              <a:rPr lang="en-US" sz="3600" b="1" u="sng" dirty="0" smtClean="0">
                <a:solidFill>
                  <a:schemeClr val="bg2"/>
                </a:solidFill>
                <a:latin typeface="Arial Black" pitchFamily="34" charset="0"/>
              </a:rPr>
              <a:t>Division:</a:t>
            </a:r>
            <a:r>
              <a:rPr lang="en-US" sz="3600" b="1" dirty="0">
                <a:solidFill>
                  <a:schemeClr val="bg2">
                    <a:lumMod val="60000"/>
                    <a:lumOff val="40000"/>
                  </a:schemeClr>
                </a:solidFill>
              </a:rPr>
              <a:t/>
            </a:r>
            <a:br>
              <a:rPr lang="en-US" sz="3600" b="1" dirty="0">
                <a:solidFill>
                  <a:schemeClr val="bg2">
                    <a:lumMod val="60000"/>
                    <a:lumOff val="40000"/>
                  </a:schemeClr>
                </a:solidFill>
              </a:rPr>
            </a:br>
            <a:r>
              <a:rPr lang="en-US" sz="3600" b="1" dirty="0">
                <a:solidFill>
                  <a:schemeClr val="bg2">
                    <a:lumMod val="60000"/>
                    <a:lumOff val="40000"/>
                  </a:schemeClr>
                </a:solidFill>
              </a:rPr>
              <a:t/>
            </a:r>
            <a:br>
              <a:rPr lang="en-US" sz="3600" b="1" dirty="0">
                <a:solidFill>
                  <a:schemeClr val="bg2">
                    <a:lumMod val="60000"/>
                    <a:lumOff val="40000"/>
                  </a:schemeClr>
                </a:solidFill>
              </a:rPr>
            </a:br>
            <a:r>
              <a:rPr lang="en-US" sz="3600" b="1" u="sng" dirty="0">
                <a:solidFill>
                  <a:schemeClr val="bg2"/>
                </a:solidFill>
              </a:rPr>
              <a:t/>
            </a:r>
            <a:br>
              <a:rPr lang="en-US" sz="3600" b="1" u="sng" dirty="0">
                <a:solidFill>
                  <a:schemeClr val="bg2"/>
                </a:solidFill>
              </a:rPr>
            </a:br>
            <a:endParaRPr lang="en-US" sz="4000" dirty="0">
              <a:solidFill>
                <a:schemeClr val="bg2"/>
              </a:solidFill>
              <a:latin typeface="Arial Black" pitchFamily="34" charset="0"/>
            </a:endParaRPr>
          </a:p>
        </p:txBody>
      </p:sp>
      <p:sp>
        <p:nvSpPr>
          <p:cNvPr id="4" name="Content Placeholder 3"/>
          <p:cNvSpPr>
            <a:spLocks noGrp="1"/>
          </p:cNvSpPr>
          <p:nvPr>
            <p:ph idx="1"/>
          </p:nvPr>
        </p:nvSpPr>
        <p:spPr>
          <a:xfrm>
            <a:off x="251520" y="1340768"/>
            <a:ext cx="8568952" cy="4459909"/>
          </a:xfrm>
        </p:spPr>
        <p:txBody>
          <a:bodyPr/>
          <a:lstStyle/>
          <a:p>
            <a:pPr marL="0" indent="0">
              <a:buNone/>
            </a:pPr>
            <a:endParaRPr lang="en-ZA" sz="1800" dirty="0">
              <a:solidFill>
                <a:srgbClr val="00B0F0"/>
              </a:solidFill>
            </a:endParaRPr>
          </a:p>
          <a:p>
            <a:pPr marL="457200" lvl="1" indent="0">
              <a:buNone/>
            </a:pPr>
            <a:r>
              <a:rPr lang="en-ZA" b="1" dirty="0" smtClean="0">
                <a:solidFill>
                  <a:srgbClr val="0000CC"/>
                </a:solidFill>
                <a:latin typeface="Arial" panose="020B0604020202020204" pitchFamily="34" charset="0"/>
                <a:cs typeface="Arial" panose="020B0604020202020204" pitchFamily="34" charset="0"/>
              </a:rPr>
              <a:t>EThekwini </a:t>
            </a:r>
            <a:r>
              <a:rPr lang="en-ZA" b="1" dirty="0">
                <a:solidFill>
                  <a:srgbClr val="0000CC"/>
                </a:solidFill>
                <a:latin typeface="Arial" panose="020B0604020202020204" pitchFamily="34" charset="0"/>
                <a:cs typeface="Arial" panose="020B0604020202020204" pitchFamily="34" charset="0"/>
              </a:rPr>
              <a:t>Municipality has </a:t>
            </a:r>
            <a:r>
              <a:rPr lang="en-ZA" b="1" dirty="0" smtClean="0">
                <a:solidFill>
                  <a:srgbClr val="0000CC"/>
                </a:solidFill>
                <a:latin typeface="Arial" panose="020B0604020202020204" pitchFamily="34" charset="0"/>
                <a:cs typeface="Arial" panose="020B0604020202020204" pitchFamily="34" charset="0"/>
              </a:rPr>
              <a:t>introduced a strategy that </a:t>
            </a:r>
            <a:r>
              <a:rPr lang="en-ZA" b="1" dirty="0">
                <a:solidFill>
                  <a:srgbClr val="0000CC"/>
                </a:solidFill>
                <a:latin typeface="Arial" panose="020B0604020202020204" pitchFamily="34" charset="0"/>
                <a:cs typeface="Arial" panose="020B0604020202020204" pitchFamily="34" charset="0"/>
              </a:rPr>
              <a:t>will assist to tackle </a:t>
            </a:r>
            <a:r>
              <a:rPr lang="en-ZA" b="1" dirty="0" smtClean="0">
                <a:solidFill>
                  <a:srgbClr val="0000CC"/>
                </a:solidFill>
                <a:latin typeface="Arial" panose="020B0604020202020204" pitchFamily="34" charset="0"/>
                <a:cs typeface="Arial" panose="020B0604020202020204" pitchFamily="34" charset="0"/>
              </a:rPr>
              <a:t>problem </a:t>
            </a:r>
            <a:r>
              <a:rPr lang="en-ZA" b="1" dirty="0">
                <a:solidFill>
                  <a:srgbClr val="0000CC"/>
                </a:solidFill>
                <a:latin typeface="Arial" panose="020B0604020202020204" pitchFamily="34" charset="0"/>
                <a:cs typeface="Arial" panose="020B0604020202020204" pitchFamily="34" charset="0"/>
              </a:rPr>
              <a:t>buildings that has been plaguing the inner city with social ills, and transform it into a space for investment and where residents can live securely. The Municipality has committed itself to working with various sectors in eradicating bad buildings by rehabilitation, renovation, rejuvenation, carry out remedial works, or to make way for new developments and attract investors. </a:t>
            </a:r>
            <a:endParaRPr lang="en-ZA" dirty="0">
              <a:solidFill>
                <a:srgbClr val="0000CC"/>
              </a:solidFill>
              <a:latin typeface="Arial" panose="020B0604020202020204" pitchFamily="34" charset="0"/>
              <a:cs typeface="Arial" panose="020B0604020202020204" pitchFamily="34" charset="0"/>
            </a:endParaRPr>
          </a:p>
          <a:p>
            <a:pPr lvl="1"/>
            <a:endParaRPr lang="en-US" dirty="0">
              <a:solidFill>
                <a:schemeClr val="bg1"/>
              </a:solidFill>
            </a:endParaRPr>
          </a:p>
          <a:p>
            <a:pPr>
              <a:buNone/>
            </a:pPr>
            <a:endParaRPr lang="en-US" sz="2800" b="1" dirty="0">
              <a:solidFill>
                <a:schemeClr val="bg1"/>
              </a:solidFill>
            </a:endParaRPr>
          </a:p>
          <a:p>
            <a:pPr>
              <a:buNone/>
            </a:pPr>
            <a:endParaRPr lang="en-US" sz="2800" b="1" dirty="0">
              <a:solidFill>
                <a:schemeClr val="bg1"/>
              </a:solidFill>
            </a:endParaRPr>
          </a:p>
          <a:p>
            <a:pPr>
              <a:buNone/>
            </a:pPr>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400"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205736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c-domingo\Desktop\Correspondence  Out 2012 -13\eThekwini Background for PPT 2.jpg"/>
          <p:cNvPicPr>
            <a:picLocks noChangeAspect="1" noChangeArrowheads="1"/>
          </p:cNvPicPr>
          <p:nvPr/>
        </p:nvPicPr>
        <p:blipFill>
          <a:blip r:embed="rId2" cstate="print"/>
          <a:srcRect/>
          <a:stretch>
            <a:fillRect/>
          </a:stretch>
        </p:blipFill>
        <p:spPr bwMode="auto">
          <a:xfrm>
            <a:off x="0" y="0"/>
            <a:ext cx="9144000" cy="6665952"/>
          </a:xfrm>
          <a:prstGeom prst="rect">
            <a:avLst/>
          </a:prstGeom>
          <a:noFill/>
        </p:spPr>
      </p:pic>
      <p:sp>
        <p:nvSpPr>
          <p:cNvPr id="2" name="Title 1"/>
          <p:cNvSpPr>
            <a:spLocks noGrp="1"/>
          </p:cNvSpPr>
          <p:nvPr>
            <p:ph type="title"/>
          </p:nvPr>
        </p:nvSpPr>
        <p:spPr>
          <a:xfrm>
            <a:off x="8244" y="908720"/>
            <a:ext cx="8676456" cy="1080120"/>
          </a:xfrm>
        </p:spPr>
        <p:txBody>
          <a:bodyPr/>
          <a:lstStyle/>
          <a:p>
            <a:r>
              <a:rPr lang="en-US" sz="3600" b="1" u="sng" dirty="0">
                <a:solidFill>
                  <a:schemeClr val="bg2"/>
                </a:solidFill>
                <a:latin typeface="Arial Black" pitchFamily="34" charset="0"/>
              </a:rPr>
              <a:t/>
            </a:r>
            <a:br>
              <a:rPr lang="en-US" sz="3600" b="1" u="sng" dirty="0">
                <a:solidFill>
                  <a:schemeClr val="bg2"/>
                </a:solidFill>
                <a:latin typeface="Arial Black" pitchFamily="34" charset="0"/>
              </a:rPr>
            </a:br>
            <a:r>
              <a:rPr lang="en-US" sz="3600" b="1" u="sng" dirty="0" smtClean="0">
                <a:solidFill>
                  <a:schemeClr val="bg2"/>
                </a:solidFill>
                <a:latin typeface="Arial Black" pitchFamily="34" charset="0"/>
              </a:rPr>
              <a:t/>
            </a:r>
            <a:br>
              <a:rPr lang="en-US" sz="3600" b="1" u="sng" dirty="0" smtClean="0">
                <a:solidFill>
                  <a:schemeClr val="bg2"/>
                </a:solidFill>
                <a:latin typeface="Arial Black" pitchFamily="34" charset="0"/>
              </a:rPr>
            </a:br>
            <a:r>
              <a:rPr lang="en-US" sz="3600" b="1" u="sng" dirty="0" smtClean="0">
                <a:solidFill>
                  <a:schemeClr val="bg2"/>
                </a:solidFill>
                <a:latin typeface="Arial Black" pitchFamily="34" charset="0"/>
              </a:rPr>
              <a:t>Problem </a:t>
            </a:r>
            <a:r>
              <a:rPr lang="en-US" sz="3600" b="1" u="sng" dirty="0">
                <a:solidFill>
                  <a:schemeClr val="bg2"/>
                </a:solidFill>
                <a:latin typeface="Arial Black" pitchFamily="34" charset="0"/>
              </a:rPr>
              <a:t>Buildings Bylaw</a:t>
            </a:r>
            <a:r>
              <a:rPr lang="en-US" sz="3600" b="1" dirty="0">
                <a:solidFill>
                  <a:schemeClr val="bg2"/>
                </a:solidFill>
                <a:latin typeface="Arial Black" pitchFamily="34" charset="0"/>
              </a:rPr>
              <a:t>:</a:t>
            </a:r>
            <a:r>
              <a:rPr lang="en-US" sz="3600" b="1" dirty="0">
                <a:solidFill>
                  <a:schemeClr val="bg2">
                    <a:lumMod val="60000"/>
                    <a:lumOff val="40000"/>
                  </a:schemeClr>
                </a:solidFill>
              </a:rPr>
              <a:t/>
            </a:r>
            <a:br>
              <a:rPr lang="en-US" sz="3600" b="1" dirty="0">
                <a:solidFill>
                  <a:schemeClr val="bg2">
                    <a:lumMod val="60000"/>
                    <a:lumOff val="40000"/>
                  </a:schemeClr>
                </a:solidFill>
              </a:rPr>
            </a:br>
            <a:r>
              <a:rPr lang="en-US" sz="3600" b="1" dirty="0">
                <a:solidFill>
                  <a:schemeClr val="bg2">
                    <a:lumMod val="60000"/>
                    <a:lumOff val="40000"/>
                  </a:schemeClr>
                </a:solidFill>
              </a:rPr>
              <a:t/>
            </a:r>
            <a:br>
              <a:rPr lang="en-US" sz="3600" b="1" dirty="0">
                <a:solidFill>
                  <a:schemeClr val="bg2">
                    <a:lumMod val="60000"/>
                    <a:lumOff val="40000"/>
                  </a:schemeClr>
                </a:solidFill>
              </a:rPr>
            </a:br>
            <a:r>
              <a:rPr lang="en-US" sz="3600" b="1" u="sng" dirty="0">
                <a:solidFill>
                  <a:schemeClr val="bg2"/>
                </a:solidFill>
              </a:rPr>
              <a:t/>
            </a:r>
            <a:br>
              <a:rPr lang="en-US" sz="3600" b="1" u="sng" dirty="0">
                <a:solidFill>
                  <a:schemeClr val="bg2"/>
                </a:solidFill>
              </a:rPr>
            </a:br>
            <a:endParaRPr lang="en-US" sz="4000" dirty="0">
              <a:solidFill>
                <a:schemeClr val="bg2"/>
              </a:solidFill>
              <a:latin typeface="Arial Black" pitchFamily="34" charset="0"/>
            </a:endParaRPr>
          </a:p>
        </p:txBody>
      </p:sp>
      <p:sp>
        <p:nvSpPr>
          <p:cNvPr id="4" name="Content Placeholder 3"/>
          <p:cNvSpPr>
            <a:spLocks noGrp="1"/>
          </p:cNvSpPr>
          <p:nvPr>
            <p:ph idx="1"/>
          </p:nvPr>
        </p:nvSpPr>
        <p:spPr>
          <a:xfrm>
            <a:off x="251520" y="1340768"/>
            <a:ext cx="8568952" cy="4459909"/>
          </a:xfrm>
        </p:spPr>
        <p:txBody>
          <a:bodyPr/>
          <a:lstStyle/>
          <a:p>
            <a:pPr marL="0" indent="0">
              <a:buNone/>
            </a:pPr>
            <a:r>
              <a:rPr lang="en-ZA" sz="1600" dirty="0">
                <a:solidFill>
                  <a:schemeClr val="bg1"/>
                </a:solidFill>
              </a:rPr>
              <a:t>The </a:t>
            </a:r>
            <a:r>
              <a:rPr lang="en-ZA" sz="1600" b="1" i="1" u="sng" dirty="0" smtClean="0">
                <a:solidFill>
                  <a:schemeClr val="bg1"/>
                </a:solidFill>
              </a:rPr>
              <a:t>PURPOSE</a:t>
            </a:r>
            <a:r>
              <a:rPr lang="en-ZA" sz="1600" dirty="0" smtClean="0">
                <a:solidFill>
                  <a:schemeClr val="bg1"/>
                </a:solidFill>
              </a:rPr>
              <a:t> </a:t>
            </a:r>
            <a:r>
              <a:rPr lang="en-ZA" sz="1600" dirty="0">
                <a:solidFill>
                  <a:schemeClr val="bg1"/>
                </a:solidFill>
              </a:rPr>
              <a:t>of the </a:t>
            </a:r>
            <a:r>
              <a:rPr lang="en-ZA" sz="1600" dirty="0" err="1">
                <a:solidFill>
                  <a:schemeClr val="bg1"/>
                </a:solidFill>
              </a:rPr>
              <a:t>Ethekwini</a:t>
            </a:r>
            <a:r>
              <a:rPr lang="en-ZA" sz="1600" dirty="0">
                <a:solidFill>
                  <a:schemeClr val="bg1"/>
                </a:solidFill>
              </a:rPr>
              <a:t> Problem Buildings Bylaw 2015 (hereinafter referred to as </a:t>
            </a:r>
            <a:r>
              <a:rPr lang="en-ZA" sz="1600" b="1" u="sng" dirty="0" smtClean="0">
                <a:solidFill>
                  <a:schemeClr val="bg1"/>
                </a:solidFill>
              </a:rPr>
              <a:t>PBB</a:t>
            </a:r>
            <a:r>
              <a:rPr lang="en-ZA" sz="1600" dirty="0">
                <a:solidFill>
                  <a:schemeClr val="bg1"/>
                </a:solidFill>
              </a:rPr>
              <a:t>) is “</a:t>
            </a:r>
            <a:r>
              <a:rPr lang="en-ZA" sz="1600" b="1" i="1" dirty="0">
                <a:solidFill>
                  <a:schemeClr val="bg1"/>
                </a:solidFill>
              </a:rPr>
              <a:t>to provide for the identification, control and rehabilitation of problem buildings; to create offences and penalties;</a:t>
            </a:r>
            <a:r>
              <a:rPr lang="en-US" sz="1600" b="1" i="1" dirty="0">
                <a:solidFill>
                  <a:schemeClr val="bg1"/>
                </a:solidFill>
              </a:rPr>
              <a:t> and to provide for matters incidental thereto</a:t>
            </a:r>
            <a:r>
              <a:rPr lang="en-ZA" sz="1600" b="1" i="1" dirty="0">
                <a:solidFill>
                  <a:schemeClr val="bg1"/>
                </a:solidFill>
              </a:rPr>
              <a:t>.</a:t>
            </a:r>
            <a:r>
              <a:rPr lang="en-ZA" sz="1600" dirty="0">
                <a:solidFill>
                  <a:schemeClr val="bg1"/>
                </a:solidFill>
              </a:rPr>
              <a:t>”</a:t>
            </a:r>
          </a:p>
          <a:p>
            <a:pPr marL="0" indent="0">
              <a:buNone/>
            </a:pPr>
            <a:r>
              <a:rPr lang="en-ZA" sz="1600" b="1" i="1" u="sng" dirty="0" smtClean="0">
                <a:solidFill>
                  <a:schemeClr val="bg1"/>
                </a:solidFill>
              </a:rPr>
              <a:t>DEFENITION</a:t>
            </a:r>
            <a:r>
              <a:rPr lang="en-ZA" sz="1600" b="1" i="1" dirty="0" smtClean="0">
                <a:solidFill>
                  <a:schemeClr val="bg1"/>
                </a:solidFill>
              </a:rPr>
              <a:t>: “problem </a:t>
            </a:r>
            <a:r>
              <a:rPr lang="en-ZA" sz="1600" b="1" i="1" dirty="0">
                <a:solidFill>
                  <a:schemeClr val="bg1"/>
                </a:solidFill>
              </a:rPr>
              <a:t>building” means a building or portion of a building which─</a:t>
            </a:r>
            <a:endParaRPr lang="en-ZA" sz="1600" b="1" dirty="0">
              <a:solidFill>
                <a:schemeClr val="bg1"/>
              </a:solidFill>
            </a:endParaRPr>
          </a:p>
          <a:p>
            <a:pPr>
              <a:buAutoNum type="alphaLcParenBoth"/>
            </a:pPr>
            <a:r>
              <a:rPr lang="en-ZA" sz="1600" b="1" i="1" dirty="0">
                <a:solidFill>
                  <a:schemeClr val="bg1"/>
                </a:solidFill>
              </a:rPr>
              <a:t>is derelict in appearance or is showing signs of becoming unhealthy, unsanitary, unsightly, or objectionable</a:t>
            </a:r>
            <a:r>
              <a:rPr lang="en-ZA" sz="1600" b="1" i="1" dirty="0">
                <a:solidFill>
                  <a:srgbClr val="00B0F0"/>
                </a:solidFill>
              </a:rPr>
              <a:t>; </a:t>
            </a:r>
          </a:p>
          <a:p>
            <a:pPr marL="0" indent="0">
              <a:buNone/>
            </a:pPr>
            <a:r>
              <a:rPr lang="en-ZA" sz="1600" b="1" i="1" dirty="0">
                <a:solidFill>
                  <a:schemeClr val="bg1"/>
                </a:solidFill>
              </a:rPr>
              <a:t>(b) has been abandoned by the owner, or appears to have been abandoned by the owner, regardless of whether or not rates or service charges are being paid;  </a:t>
            </a:r>
            <a:endParaRPr lang="en-ZA" sz="1600" b="1" dirty="0">
              <a:solidFill>
                <a:srgbClr val="00B0F0"/>
              </a:solidFill>
            </a:endParaRPr>
          </a:p>
          <a:p>
            <a:pPr marL="0" indent="0">
              <a:buNone/>
            </a:pPr>
            <a:r>
              <a:rPr lang="en-ZA" sz="1600" b="1" i="1" dirty="0">
                <a:solidFill>
                  <a:schemeClr val="bg1"/>
                </a:solidFill>
              </a:rPr>
              <a:t>(c) is overcrowded;</a:t>
            </a:r>
            <a:r>
              <a:rPr lang="en-ZA" sz="1600" b="1" dirty="0">
                <a:solidFill>
                  <a:schemeClr val="bg1"/>
                </a:solidFill>
              </a:rPr>
              <a:t> </a:t>
            </a:r>
          </a:p>
          <a:p>
            <a:pPr marL="0" indent="0">
              <a:buNone/>
            </a:pPr>
            <a:r>
              <a:rPr lang="en-ZA" sz="1600" b="1" i="1" dirty="0">
                <a:solidFill>
                  <a:schemeClr val="bg1"/>
                </a:solidFill>
              </a:rPr>
              <a:t>(d) has been hijacked</a:t>
            </a:r>
            <a:r>
              <a:rPr lang="en-ZA" sz="1600" b="1" i="1" dirty="0">
                <a:solidFill>
                  <a:srgbClr val="00B0F0"/>
                </a:solidFill>
              </a:rPr>
              <a:t>;</a:t>
            </a:r>
            <a:endParaRPr lang="en-ZA" sz="1600" b="1" dirty="0">
              <a:solidFill>
                <a:srgbClr val="00B0F0"/>
              </a:solidFill>
            </a:endParaRPr>
          </a:p>
          <a:p>
            <a:pPr marL="0" indent="0">
              <a:buNone/>
            </a:pPr>
            <a:r>
              <a:rPr lang="en-ZA" sz="1600" b="1" i="1" dirty="0">
                <a:solidFill>
                  <a:schemeClr val="bg1"/>
                </a:solidFill>
              </a:rPr>
              <a:t>(e)has been the subject of one or more written complaints, charges or convictions regarding criminal activities being conducted in the building, as confirmed in writing by a member of the Durban Metropolitan Police Service or the South African Police Service;</a:t>
            </a:r>
            <a:r>
              <a:rPr lang="en-ZA" sz="1600" b="1" dirty="0">
                <a:solidFill>
                  <a:schemeClr val="bg1"/>
                </a:solidFill>
              </a:rPr>
              <a:t> </a:t>
            </a:r>
          </a:p>
          <a:p>
            <a:pPr marL="0" indent="0">
              <a:buNone/>
            </a:pPr>
            <a:r>
              <a:rPr lang="en-ZA" sz="1600" b="1" i="1" dirty="0">
                <a:solidFill>
                  <a:schemeClr val="bg1"/>
                </a:solidFill>
              </a:rPr>
              <a:t>(f) is illegally occupied;</a:t>
            </a:r>
            <a:r>
              <a:rPr lang="en-ZA" sz="1600" b="1" dirty="0">
                <a:solidFill>
                  <a:schemeClr val="bg1"/>
                </a:solidFill>
              </a:rPr>
              <a:t> </a:t>
            </a:r>
            <a:endParaRPr lang="en-ZA" sz="1600" b="1" dirty="0">
              <a:solidFill>
                <a:srgbClr val="00B0F0"/>
              </a:solidFill>
            </a:endParaRPr>
          </a:p>
          <a:p>
            <a:pPr marL="0" indent="0">
              <a:buNone/>
            </a:pPr>
            <a:r>
              <a:rPr lang="en-ZA" sz="1600" b="1" i="1" dirty="0">
                <a:solidFill>
                  <a:schemeClr val="bg1"/>
                </a:solidFill>
              </a:rPr>
              <a:t>(g) has refuse or waste material unlawfully accumulated, dumped, stored or deposited;</a:t>
            </a:r>
            <a:r>
              <a:rPr lang="en-ZA" sz="1600" b="1" dirty="0">
                <a:solidFill>
                  <a:schemeClr val="bg1"/>
                </a:solidFill>
              </a:rPr>
              <a:t> </a:t>
            </a:r>
            <a:endParaRPr lang="en-ZA" sz="1600" b="1" dirty="0">
              <a:solidFill>
                <a:srgbClr val="00B0F0"/>
              </a:solidFill>
            </a:endParaRPr>
          </a:p>
          <a:p>
            <a:pPr marL="0" indent="0">
              <a:buNone/>
            </a:pPr>
            <a:r>
              <a:rPr lang="en-ZA" sz="1600" b="1" i="1" dirty="0">
                <a:solidFill>
                  <a:schemeClr val="bg1"/>
                </a:solidFill>
              </a:rPr>
              <a:t>(h) has been unlawfully erected or has a part which has been unlawfully erected;</a:t>
            </a:r>
            <a:r>
              <a:rPr lang="en-ZA" sz="1600" b="1" dirty="0">
                <a:solidFill>
                  <a:schemeClr val="bg1"/>
                </a:solidFill>
              </a:rPr>
              <a:t> </a:t>
            </a:r>
          </a:p>
          <a:p>
            <a:pPr marL="0" indent="0">
              <a:buNone/>
            </a:pPr>
            <a:r>
              <a:rPr lang="en-ZA" sz="1600" b="1" i="1" dirty="0">
                <a:solidFill>
                  <a:schemeClr val="bg1"/>
                </a:solidFill>
              </a:rPr>
              <a:t>(i) has been changed and its  subsequent usage is unauthorised; </a:t>
            </a:r>
            <a:endParaRPr lang="en-ZA" sz="1600" b="1" dirty="0">
              <a:solidFill>
                <a:srgbClr val="00B0F0"/>
              </a:solidFill>
            </a:endParaRPr>
          </a:p>
          <a:p>
            <a:pPr marL="0" indent="0">
              <a:buNone/>
            </a:pPr>
            <a:r>
              <a:rPr lang="en-ZA" sz="1600" b="1" i="1" dirty="0">
                <a:solidFill>
                  <a:schemeClr val="bg1"/>
                </a:solidFill>
              </a:rPr>
              <a:t>(j) is partially completed, or structurally unsound or showing signs thereof, and is or may be a threat or danger to life and property; or</a:t>
            </a:r>
            <a:endParaRPr lang="en-ZA" sz="1600" b="1" dirty="0">
              <a:solidFill>
                <a:schemeClr val="bg1"/>
              </a:solidFill>
            </a:endParaRPr>
          </a:p>
          <a:p>
            <a:pPr marL="0" indent="0">
              <a:buNone/>
            </a:pPr>
            <a:r>
              <a:rPr lang="en-ZA" sz="1600" b="1" i="1" dirty="0">
                <a:solidFill>
                  <a:schemeClr val="bg1"/>
                </a:solidFill>
              </a:rPr>
              <a:t>(k) is in contravention of one or more of the Municipality’s by-laws. </a:t>
            </a:r>
            <a:endParaRPr lang="en-US" sz="1600" b="1" dirty="0">
              <a:solidFill>
                <a:schemeClr val="bg1"/>
              </a:solidFill>
            </a:endParaRPr>
          </a:p>
          <a:p>
            <a:pPr marL="0" indent="0">
              <a:buNone/>
            </a:pPr>
            <a:endParaRPr lang="en-ZA" sz="1800" dirty="0">
              <a:solidFill>
                <a:srgbClr val="00B0F0"/>
              </a:solidFill>
            </a:endParaRPr>
          </a:p>
          <a:p>
            <a:pPr marL="0" indent="0">
              <a:buNone/>
            </a:pPr>
            <a:endParaRPr lang="en-US" sz="2800" dirty="0">
              <a:solidFill>
                <a:schemeClr val="bg1"/>
              </a:solidFill>
            </a:endParaRPr>
          </a:p>
          <a:p>
            <a:pPr>
              <a:buNone/>
            </a:pPr>
            <a:endParaRPr lang="en-US" sz="2800" dirty="0">
              <a:solidFill>
                <a:schemeClr val="bg1"/>
              </a:solidFill>
            </a:endParaRPr>
          </a:p>
          <a:p>
            <a:pPr lvl="1"/>
            <a:endParaRPr lang="en-US" dirty="0">
              <a:solidFill>
                <a:schemeClr val="bg1"/>
              </a:solidFill>
            </a:endParaRPr>
          </a:p>
          <a:p>
            <a:pPr>
              <a:buNone/>
            </a:pPr>
            <a:endParaRPr lang="en-US" sz="2800" b="1" dirty="0">
              <a:solidFill>
                <a:schemeClr val="bg1"/>
              </a:solidFill>
            </a:endParaRPr>
          </a:p>
          <a:p>
            <a:pPr>
              <a:buNone/>
            </a:pPr>
            <a:endParaRPr lang="en-US" sz="2800" b="1" dirty="0">
              <a:solidFill>
                <a:schemeClr val="bg1"/>
              </a:solidFill>
            </a:endParaRPr>
          </a:p>
          <a:p>
            <a:pPr>
              <a:buNone/>
            </a:pPr>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400"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2633131416"/>
      </p:ext>
    </p:extLst>
  </p:cSld>
  <p:clrMapOvr>
    <a:masterClrMapping/>
  </p:clrMapOvr>
</p:sld>
</file>

<file path=ppt/theme/theme1.xml><?xml version="1.0" encoding="utf-8"?>
<a:theme xmlns:a="http://schemas.openxmlformats.org/drawingml/2006/main" name="ContemporaryPhotoAlbum">
  <a:themeElements>
    <a:clrScheme name="Imagine Durban">
      <a:dk1>
        <a:sysClr val="windowText" lastClr="000000"/>
      </a:dk1>
      <a:lt1>
        <a:sysClr val="window" lastClr="FFFFFF"/>
      </a:lt1>
      <a:dk2>
        <a:srgbClr val="1F497D"/>
      </a:dk2>
      <a:lt2>
        <a:srgbClr val="EEECE1"/>
      </a:lt2>
      <a:accent1>
        <a:srgbClr val="FF6600"/>
      </a:accent1>
      <a:accent2>
        <a:srgbClr val="3333CC"/>
      </a:accent2>
      <a:accent3>
        <a:srgbClr val="66FF33"/>
      </a:accent3>
      <a:accent4>
        <a:srgbClr val="FF0000"/>
      </a:accent4>
      <a:accent5>
        <a:srgbClr val="66CC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NRCS-1797567310-225</_dlc_DocId>
    <_dlc_DocIdUrl xmlns="04f8aa70-7e56-4b6c-876e-82692cd4222e">
      <Url>http://prod.nrcs.local/_layouts/15/DocIdRedir.aspx?ID=NRCS-1797567310-225</Url>
      <Description>NRCS-1797567310-225</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1" ma:contentTypeDescription="Create a new document." ma:contentTypeScope="" ma:versionID="a4fc293570d8c46a6396a9901fcaba07">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849088bd431fe1cb27c964334881edf4"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0A98B6-86DF-4C05-AEC0-385D2A854401}"/>
</file>

<file path=customXml/itemProps2.xml><?xml version="1.0" encoding="utf-8"?>
<ds:datastoreItem xmlns:ds="http://schemas.openxmlformats.org/officeDocument/2006/customXml" ds:itemID="{220465D6-85CC-4BD9-BE3F-FDDC518D169E}"/>
</file>

<file path=customXml/itemProps3.xml><?xml version="1.0" encoding="utf-8"?>
<ds:datastoreItem xmlns:ds="http://schemas.openxmlformats.org/officeDocument/2006/customXml" ds:itemID="{98B17322-6613-4965-93F1-4729445466E6}"/>
</file>

<file path=customXml/itemProps4.xml><?xml version="1.0" encoding="utf-8"?>
<ds:datastoreItem xmlns:ds="http://schemas.openxmlformats.org/officeDocument/2006/customXml" ds:itemID="{35D60FA1-C910-4485-8A14-4E7CF874BF9C}"/>
</file>

<file path=docProps/app.xml><?xml version="1.0" encoding="utf-8"?>
<Properties xmlns="http://schemas.openxmlformats.org/officeDocument/2006/extended-properties" xmlns:vt="http://schemas.openxmlformats.org/officeDocument/2006/docPropsVTypes">
  <Template/>
  <TotalTime>0</TotalTime>
  <Words>1392</Words>
  <Application>Microsoft Office PowerPoint</Application>
  <PresentationFormat>On-screen Show (4:3)</PresentationFormat>
  <Paragraphs>224</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Arial Black</vt:lpstr>
      <vt:lpstr>Arial Rounded MT Bold</vt:lpstr>
      <vt:lpstr>AvantGarde</vt:lpstr>
      <vt:lpstr>Bookman Old Style</vt:lpstr>
      <vt:lpstr>Calibri</vt:lpstr>
      <vt:lpstr>Symbol</vt:lpstr>
      <vt:lpstr>Times New Roman</vt:lpstr>
      <vt:lpstr>Wingdings 2</vt:lpstr>
      <vt:lpstr>ContemporaryPhotoAlbum</vt:lpstr>
      <vt:lpstr>PowerPoint Presentation</vt:lpstr>
      <vt:lpstr>PowerPoint Presentation</vt:lpstr>
      <vt:lpstr>Building Inspectorate Functionality </vt:lpstr>
      <vt:lpstr>Legislative Compliance  National Building Regulations and Building Standards Act  </vt:lpstr>
      <vt:lpstr>National Building Regulations  </vt:lpstr>
      <vt:lpstr>Constitution of the Republic of South Africa, 1996 - Chapter 2: Bill of Rights   </vt:lpstr>
      <vt:lpstr>BUILDING INSPECTORATE CONTRAVENTION WORK FLOW</vt:lpstr>
      <vt:lpstr>  Problem Buildings Division:   </vt:lpstr>
      <vt:lpstr>  Problem Buildings Bylaw:   </vt:lpstr>
      <vt:lpstr>   </vt:lpstr>
      <vt:lpstr>PowerPoint Presentation</vt:lpstr>
      <vt:lpstr>Ownership Categories of Problem Buildings: </vt:lpstr>
      <vt:lpstr>  </vt:lpstr>
      <vt:lpstr>STANDARD OPERATING PROCEDURE:</vt:lpstr>
      <vt:lpstr>SERVICE DELIVERY BUDGET IMPLEMENTATION PLAN:</vt:lpstr>
      <vt:lpstr>Rate Code Change</vt:lpstr>
      <vt:lpstr>PowerPoint Presentation</vt:lpstr>
      <vt:lpstr>STATUS and ACTION TAKEN</vt:lpstr>
      <vt:lpstr>Challenges with Privately-owned Buildings</vt:lpstr>
      <vt:lpstr>Proactive prevention of Problem Buildings </vt:lpstr>
      <vt:lpstr>Early identification/prevention of  Problem Buildings  </vt:lpstr>
      <vt:lpstr>  </vt:lpstr>
      <vt:lpstr>STAGES TO RESTORE &amp; REJUVINATE PROBLEM BUILDINGS  </vt:lpstr>
      <vt:lpstr>Tong Lok = 562 Mahatma Gandhi St</vt:lpstr>
      <vt:lpstr>Tong Lok = 562 Mahatma Gandhi St</vt:lpstr>
      <vt:lpstr>4 Trafalgar Lane </vt:lpstr>
      <vt:lpstr>28 Carlisle Street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2009-10-01T12:51:59Z</dcterms:created>
  <dcterms:modified xsi:type="dcterms:W3CDTF">2019-11-22T06:53:14Z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0x0101004F88CAEA5109A8478A5F4AFD8FAB5222</vt:lpwstr>
  </property>
  <property fmtid="{D5CDD505-2E9C-101B-9397-08002B2CF9AE}" pid="5" name="_dlc_DocIdItemGuid">
    <vt:lpwstr>31750360-5baa-41ef-b16d-ebaacbb3b3cb</vt:lpwstr>
  </property>
</Properties>
</file>